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7" r:id="rId2"/>
    <p:sldId id="256" r:id="rId3"/>
    <p:sldId id="258" r:id="rId4"/>
    <p:sldId id="259" r:id="rId5"/>
    <p:sldId id="286" r:id="rId6"/>
    <p:sldId id="287" r:id="rId7"/>
    <p:sldId id="280" r:id="rId8"/>
    <p:sldId id="275" r:id="rId9"/>
    <p:sldId id="263" r:id="rId10"/>
    <p:sldId id="288" r:id="rId11"/>
    <p:sldId id="289" r:id="rId12"/>
    <p:sldId id="290" r:id="rId13"/>
    <p:sldId id="291" r:id="rId14"/>
    <p:sldId id="292" r:id="rId15"/>
    <p:sldId id="293" r:id="rId16"/>
    <p:sldId id="294" r:id="rId17"/>
    <p:sldId id="295" r:id="rId18"/>
    <p:sldId id="297" r:id="rId19"/>
    <p:sldId id="298" r:id="rId20"/>
    <p:sldId id="299" r:id="rId21"/>
    <p:sldId id="300" r:id="rId22"/>
    <p:sldId id="301" r:id="rId23"/>
    <p:sldId id="302" r:id="rId24"/>
    <p:sldId id="303" r:id="rId25"/>
    <p:sldId id="304" r:id="rId26"/>
    <p:sldId id="305" r:id="rId27"/>
    <p:sldId id="306" r:id="rId28"/>
    <p:sldId id="307" r:id="rId29"/>
    <p:sldId id="282" r:id="rId30"/>
    <p:sldId id="308" r:id="rId31"/>
    <p:sldId id="309" r:id="rId32"/>
    <p:sldId id="310" r:id="rId33"/>
    <p:sldId id="311" r:id="rId34"/>
    <p:sldId id="312" r:id="rId35"/>
    <p:sldId id="313" r:id="rId36"/>
    <p:sldId id="314" r:id="rId37"/>
    <p:sldId id="315" r:id="rId38"/>
    <p:sldId id="316" r:id="rId39"/>
    <p:sldId id="273" r:id="rId40"/>
    <p:sldId id="320" r:id="rId41"/>
    <p:sldId id="319" r:id="rId42"/>
    <p:sldId id="321" r:id="rId43"/>
    <p:sldId id="322" r:id="rId44"/>
    <p:sldId id="324" r:id="rId45"/>
    <p:sldId id="325" r:id="rId46"/>
    <p:sldId id="327" r:id="rId47"/>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3D52"/>
    <a:srgbClr val="FFFFFF"/>
    <a:srgbClr val="F0F0F0"/>
    <a:srgbClr val="48698E"/>
    <a:srgbClr val="3E5B7A"/>
    <a:srgbClr val="4F4D63"/>
    <a:srgbClr val="F8F8F8"/>
    <a:srgbClr val="6F72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1" autoAdjust="0"/>
    <p:restoredTop sz="94660"/>
  </p:normalViewPr>
  <p:slideViewPr>
    <p:cSldViewPr snapToGrid="0">
      <p:cViewPr varScale="1">
        <p:scale>
          <a:sx n="82" d="100"/>
          <a:sy n="82" d="100"/>
        </p:scale>
        <p:origin x="643"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A15427-DF7F-4AEC-B6A7-0483125A1EB7}" type="datetimeFigureOut">
              <a:rPr lang="zh-CN" altLang="en-US" smtClean="0"/>
              <a:t>2023/11/23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CF96FE-4BFD-4EB0-860E-F76DA2601899}" type="slidenum">
              <a:rPr lang="zh-CN" altLang="en-US" smtClean="0"/>
              <a:t>‹#›</a:t>
            </a:fld>
            <a:endParaRPr lang="zh-CN" altLang="en-US"/>
          </a:p>
        </p:txBody>
      </p:sp>
    </p:spTree>
    <p:extLst>
      <p:ext uri="{BB962C8B-B14F-4D97-AF65-F5344CB8AC3E}">
        <p14:creationId xmlns:p14="http://schemas.microsoft.com/office/powerpoint/2010/main" val="4253916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583E69D8-B908-4072-8F4C-9FB1A7EA58D5}" type="slidenum">
              <a:rPr lang="zh-CN" altLang="en-US" smtClean="0"/>
              <a:t>1</a:t>
            </a:fld>
            <a:endParaRPr lang="zh-CN" altLang="en-US"/>
          </a:p>
        </p:txBody>
      </p:sp>
    </p:spTree>
    <p:extLst>
      <p:ext uri="{BB962C8B-B14F-4D97-AF65-F5344CB8AC3E}">
        <p14:creationId xmlns:p14="http://schemas.microsoft.com/office/powerpoint/2010/main" val="49754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10</a:t>
            </a:fld>
            <a:endParaRPr lang="zh-CN" altLang="en-US"/>
          </a:p>
        </p:txBody>
      </p:sp>
    </p:spTree>
    <p:extLst>
      <p:ext uri="{BB962C8B-B14F-4D97-AF65-F5344CB8AC3E}">
        <p14:creationId xmlns:p14="http://schemas.microsoft.com/office/powerpoint/2010/main" val="487895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11</a:t>
            </a:fld>
            <a:endParaRPr lang="zh-CN" altLang="en-US"/>
          </a:p>
        </p:txBody>
      </p:sp>
    </p:spTree>
    <p:extLst>
      <p:ext uri="{BB962C8B-B14F-4D97-AF65-F5344CB8AC3E}">
        <p14:creationId xmlns:p14="http://schemas.microsoft.com/office/powerpoint/2010/main" val="2963603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12</a:t>
            </a:fld>
            <a:endParaRPr lang="zh-CN" altLang="en-US"/>
          </a:p>
        </p:txBody>
      </p:sp>
    </p:spTree>
    <p:extLst>
      <p:ext uri="{BB962C8B-B14F-4D97-AF65-F5344CB8AC3E}">
        <p14:creationId xmlns:p14="http://schemas.microsoft.com/office/powerpoint/2010/main" val="3655902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13</a:t>
            </a:fld>
            <a:endParaRPr lang="zh-CN" altLang="en-US"/>
          </a:p>
        </p:txBody>
      </p:sp>
    </p:spTree>
    <p:extLst>
      <p:ext uri="{BB962C8B-B14F-4D97-AF65-F5344CB8AC3E}">
        <p14:creationId xmlns:p14="http://schemas.microsoft.com/office/powerpoint/2010/main" val="3842837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14</a:t>
            </a:fld>
            <a:endParaRPr lang="zh-CN" altLang="en-US"/>
          </a:p>
        </p:txBody>
      </p:sp>
    </p:spTree>
    <p:extLst>
      <p:ext uri="{BB962C8B-B14F-4D97-AF65-F5344CB8AC3E}">
        <p14:creationId xmlns:p14="http://schemas.microsoft.com/office/powerpoint/2010/main" val="2215244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15</a:t>
            </a:fld>
            <a:endParaRPr lang="zh-CN" altLang="en-US"/>
          </a:p>
        </p:txBody>
      </p:sp>
    </p:spTree>
    <p:extLst>
      <p:ext uri="{BB962C8B-B14F-4D97-AF65-F5344CB8AC3E}">
        <p14:creationId xmlns:p14="http://schemas.microsoft.com/office/powerpoint/2010/main" val="2125222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16</a:t>
            </a:fld>
            <a:endParaRPr lang="zh-CN" altLang="en-US"/>
          </a:p>
        </p:txBody>
      </p:sp>
    </p:spTree>
    <p:extLst>
      <p:ext uri="{BB962C8B-B14F-4D97-AF65-F5344CB8AC3E}">
        <p14:creationId xmlns:p14="http://schemas.microsoft.com/office/powerpoint/2010/main" val="1562980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17</a:t>
            </a:fld>
            <a:endParaRPr lang="zh-CN" altLang="en-US"/>
          </a:p>
        </p:txBody>
      </p:sp>
    </p:spTree>
    <p:extLst>
      <p:ext uri="{BB962C8B-B14F-4D97-AF65-F5344CB8AC3E}">
        <p14:creationId xmlns:p14="http://schemas.microsoft.com/office/powerpoint/2010/main" val="4226647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18</a:t>
            </a:fld>
            <a:endParaRPr lang="zh-CN" altLang="en-US"/>
          </a:p>
        </p:txBody>
      </p:sp>
    </p:spTree>
    <p:extLst>
      <p:ext uri="{BB962C8B-B14F-4D97-AF65-F5344CB8AC3E}">
        <p14:creationId xmlns:p14="http://schemas.microsoft.com/office/powerpoint/2010/main" val="422455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19</a:t>
            </a:fld>
            <a:endParaRPr lang="zh-CN" altLang="en-US"/>
          </a:p>
        </p:txBody>
      </p:sp>
    </p:spTree>
    <p:extLst>
      <p:ext uri="{BB962C8B-B14F-4D97-AF65-F5344CB8AC3E}">
        <p14:creationId xmlns:p14="http://schemas.microsoft.com/office/powerpoint/2010/main" val="4044877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2</a:t>
            </a:fld>
            <a:endParaRPr lang="zh-CN" altLang="en-US"/>
          </a:p>
        </p:txBody>
      </p:sp>
    </p:spTree>
    <p:extLst>
      <p:ext uri="{BB962C8B-B14F-4D97-AF65-F5344CB8AC3E}">
        <p14:creationId xmlns:p14="http://schemas.microsoft.com/office/powerpoint/2010/main" val="1089744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20</a:t>
            </a:fld>
            <a:endParaRPr lang="zh-CN" altLang="en-US"/>
          </a:p>
        </p:txBody>
      </p:sp>
    </p:spTree>
    <p:extLst>
      <p:ext uri="{BB962C8B-B14F-4D97-AF65-F5344CB8AC3E}">
        <p14:creationId xmlns:p14="http://schemas.microsoft.com/office/powerpoint/2010/main" val="3145271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21</a:t>
            </a:fld>
            <a:endParaRPr lang="zh-CN" altLang="en-US"/>
          </a:p>
        </p:txBody>
      </p:sp>
    </p:spTree>
    <p:extLst>
      <p:ext uri="{BB962C8B-B14F-4D97-AF65-F5344CB8AC3E}">
        <p14:creationId xmlns:p14="http://schemas.microsoft.com/office/powerpoint/2010/main" val="2779812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22</a:t>
            </a:fld>
            <a:endParaRPr lang="zh-CN" altLang="en-US"/>
          </a:p>
        </p:txBody>
      </p:sp>
    </p:spTree>
    <p:extLst>
      <p:ext uri="{BB962C8B-B14F-4D97-AF65-F5344CB8AC3E}">
        <p14:creationId xmlns:p14="http://schemas.microsoft.com/office/powerpoint/2010/main" val="4060068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23</a:t>
            </a:fld>
            <a:endParaRPr lang="zh-CN" altLang="en-US"/>
          </a:p>
        </p:txBody>
      </p:sp>
    </p:spTree>
    <p:extLst>
      <p:ext uri="{BB962C8B-B14F-4D97-AF65-F5344CB8AC3E}">
        <p14:creationId xmlns:p14="http://schemas.microsoft.com/office/powerpoint/2010/main" val="2455244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24</a:t>
            </a:fld>
            <a:endParaRPr lang="zh-CN" altLang="en-US"/>
          </a:p>
        </p:txBody>
      </p:sp>
    </p:spTree>
    <p:extLst>
      <p:ext uri="{BB962C8B-B14F-4D97-AF65-F5344CB8AC3E}">
        <p14:creationId xmlns:p14="http://schemas.microsoft.com/office/powerpoint/2010/main" val="3503374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25</a:t>
            </a:fld>
            <a:endParaRPr lang="zh-CN" altLang="en-US"/>
          </a:p>
        </p:txBody>
      </p:sp>
    </p:spTree>
    <p:extLst>
      <p:ext uri="{BB962C8B-B14F-4D97-AF65-F5344CB8AC3E}">
        <p14:creationId xmlns:p14="http://schemas.microsoft.com/office/powerpoint/2010/main" val="128869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26</a:t>
            </a:fld>
            <a:endParaRPr lang="zh-CN" altLang="en-US"/>
          </a:p>
        </p:txBody>
      </p:sp>
    </p:spTree>
    <p:extLst>
      <p:ext uri="{BB962C8B-B14F-4D97-AF65-F5344CB8AC3E}">
        <p14:creationId xmlns:p14="http://schemas.microsoft.com/office/powerpoint/2010/main" val="1586705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27</a:t>
            </a:fld>
            <a:endParaRPr lang="zh-CN" altLang="en-US"/>
          </a:p>
        </p:txBody>
      </p:sp>
    </p:spTree>
    <p:extLst>
      <p:ext uri="{BB962C8B-B14F-4D97-AF65-F5344CB8AC3E}">
        <p14:creationId xmlns:p14="http://schemas.microsoft.com/office/powerpoint/2010/main" val="13474636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28</a:t>
            </a:fld>
            <a:endParaRPr lang="zh-CN" altLang="en-US"/>
          </a:p>
        </p:txBody>
      </p:sp>
    </p:spTree>
    <p:extLst>
      <p:ext uri="{BB962C8B-B14F-4D97-AF65-F5344CB8AC3E}">
        <p14:creationId xmlns:p14="http://schemas.microsoft.com/office/powerpoint/2010/main" val="3711772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29</a:t>
            </a:fld>
            <a:endParaRPr lang="zh-CN" altLang="en-US"/>
          </a:p>
        </p:txBody>
      </p:sp>
    </p:spTree>
    <p:extLst>
      <p:ext uri="{BB962C8B-B14F-4D97-AF65-F5344CB8AC3E}">
        <p14:creationId xmlns:p14="http://schemas.microsoft.com/office/powerpoint/2010/main" val="66904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3</a:t>
            </a:fld>
            <a:endParaRPr lang="zh-CN" altLang="en-US"/>
          </a:p>
        </p:txBody>
      </p:sp>
    </p:spTree>
    <p:extLst>
      <p:ext uri="{BB962C8B-B14F-4D97-AF65-F5344CB8AC3E}">
        <p14:creationId xmlns:p14="http://schemas.microsoft.com/office/powerpoint/2010/main" val="13239573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30</a:t>
            </a:fld>
            <a:endParaRPr lang="zh-CN" altLang="en-US"/>
          </a:p>
        </p:txBody>
      </p:sp>
    </p:spTree>
    <p:extLst>
      <p:ext uri="{BB962C8B-B14F-4D97-AF65-F5344CB8AC3E}">
        <p14:creationId xmlns:p14="http://schemas.microsoft.com/office/powerpoint/2010/main" val="507725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31</a:t>
            </a:fld>
            <a:endParaRPr lang="zh-CN" altLang="en-US"/>
          </a:p>
        </p:txBody>
      </p:sp>
    </p:spTree>
    <p:extLst>
      <p:ext uri="{BB962C8B-B14F-4D97-AF65-F5344CB8AC3E}">
        <p14:creationId xmlns:p14="http://schemas.microsoft.com/office/powerpoint/2010/main" val="2033491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32</a:t>
            </a:fld>
            <a:endParaRPr lang="zh-CN" altLang="en-US"/>
          </a:p>
        </p:txBody>
      </p:sp>
    </p:spTree>
    <p:extLst>
      <p:ext uri="{BB962C8B-B14F-4D97-AF65-F5344CB8AC3E}">
        <p14:creationId xmlns:p14="http://schemas.microsoft.com/office/powerpoint/2010/main" val="2955328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33</a:t>
            </a:fld>
            <a:endParaRPr lang="zh-CN" altLang="en-US"/>
          </a:p>
        </p:txBody>
      </p:sp>
    </p:spTree>
    <p:extLst>
      <p:ext uri="{BB962C8B-B14F-4D97-AF65-F5344CB8AC3E}">
        <p14:creationId xmlns:p14="http://schemas.microsoft.com/office/powerpoint/2010/main" val="687880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34</a:t>
            </a:fld>
            <a:endParaRPr lang="zh-CN" altLang="en-US"/>
          </a:p>
        </p:txBody>
      </p:sp>
    </p:spTree>
    <p:extLst>
      <p:ext uri="{BB962C8B-B14F-4D97-AF65-F5344CB8AC3E}">
        <p14:creationId xmlns:p14="http://schemas.microsoft.com/office/powerpoint/2010/main" val="3611045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35</a:t>
            </a:fld>
            <a:endParaRPr lang="zh-CN" altLang="en-US"/>
          </a:p>
        </p:txBody>
      </p:sp>
    </p:spTree>
    <p:extLst>
      <p:ext uri="{BB962C8B-B14F-4D97-AF65-F5344CB8AC3E}">
        <p14:creationId xmlns:p14="http://schemas.microsoft.com/office/powerpoint/2010/main" val="1612942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36</a:t>
            </a:fld>
            <a:endParaRPr lang="zh-CN" altLang="en-US"/>
          </a:p>
        </p:txBody>
      </p:sp>
    </p:spTree>
    <p:extLst>
      <p:ext uri="{BB962C8B-B14F-4D97-AF65-F5344CB8AC3E}">
        <p14:creationId xmlns:p14="http://schemas.microsoft.com/office/powerpoint/2010/main" val="38951817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37</a:t>
            </a:fld>
            <a:endParaRPr lang="zh-CN" altLang="en-US"/>
          </a:p>
        </p:txBody>
      </p:sp>
    </p:spTree>
    <p:extLst>
      <p:ext uri="{BB962C8B-B14F-4D97-AF65-F5344CB8AC3E}">
        <p14:creationId xmlns:p14="http://schemas.microsoft.com/office/powerpoint/2010/main" val="1953024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38</a:t>
            </a:fld>
            <a:endParaRPr lang="zh-CN" altLang="en-US"/>
          </a:p>
        </p:txBody>
      </p:sp>
    </p:spTree>
    <p:extLst>
      <p:ext uri="{BB962C8B-B14F-4D97-AF65-F5344CB8AC3E}">
        <p14:creationId xmlns:p14="http://schemas.microsoft.com/office/powerpoint/2010/main" val="29689717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39</a:t>
            </a:fld>
            <a:endParaRPr lang="zh-CN" altLang="en-US"/>
          </a:p>
        </p:txBody>
      </p:sp>
    </p:spTree>
    <p:extLst>
      <p:ext uri="{BB962C8B-B14F-4D97-AF65-F5344CB8AC3E}">
        <p14:creationId xmlns:p14="http://schemas.microsoft.com/office/powerpoint/2010/main" val="275768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4</a:t>
            </a:fld>
            <a:endParaRPr lang="zh-CN" altLang="en-US"/>
          </a:p>
        </p:txBody>
      </p:sp>
    </p:spTree>
    <p:extLst>
      <p:ext uri="{BB962C8B-B14F-4D97-AF65-F5344CB8AC3E}">
        <p14:creationId xmlns:p14="http://schemas.microsoft.com/office/powerpoint/2010/main" val="5110626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40</a:t>
            </a:fld>
            <a:endParaRPr lang="zh-CN" altLang="en-US"/>
          </a:p>
        </p:txBody>
      </p:sp>
    </p:spTree>
    <p:extLst>
      <p:ext uri="{BB962C8B-B14F-4D97-AF65-F5344CB8AC3E}">
        <p14:creationId xmlns:p14="http://schemas.microsoft.com/office/powerpoint/2010/main" val="38202648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41</a:t>
            </a:fld>
            <a:endParaRPr lang="zh-CN" altLang="en-US"/>
          </a:p>
        </p:txBody>
      </p:sp>
    </p:spTree>
    <p:extLst>
      <p:ext uri="{BB962C8B-B14F-4D97-AF65-F5344CB8AC3E}">
        <p14:creationId xmlns:p14="http://schemas.microsoft.com/office/powerpoint/2010/main" val="41134436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42</a:t>
            </a:fld>
            <a:endParaRPr lang="zh-CN" altLang="en-US"/>
          </a:p>
        </p:txBody>
      </p:sp>
    </p:spTree>
    <p:extLst>
      <p:ext uri="{BB962C8B-B14F-4D97-AF65-F5344CB8AC3E}">
        <p14:creationId xmlns:p14="http://schemas.microsoft.com/office/powerpoint/2010/main" val="24256811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43</a:t>
            </a:fld>
            <a:endParaRPr lang="zh-CN" altLang="en-US"/>
          </a:p>
        </p:txBody>
      </p:sp>
    </p:spTree>
    <p:extLst>
      <p:ext uri="{BB962C8B-B14F-4D97-AF65-F5344CB8AC3E}">
        <p14:creationId xmlns:p14="http://schemas.microsoft.com/office/powerpoint/2010/main" val="15742327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44</a:t>
            </a:fld>
            <a:endParaRPr lang="zh-CN" altLang="en-US"/>
          </a:p>
        </p:txBody>
      </p:sp>
    </p:spTree>
    <p:extLst>
      <p:ext uri="{BB962C8B-B14F-4D97-AF65-F5344CB8AC3E}">
        <p14:creationId xmlns:p14="http://schemas.microsoft.com/office/powerpoint/2010/main" val="16258526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45</a:t>
            </a:fld>
            <a:endParaRPr lang="zh-CN" altLang="en-US"/>
          </a:p>
        </p:txBody>
      </p:sp>
    </p:spTree>
    <p:extLst>
      <p:ext uri="{BB962C8B-B14F-4D97-AF65-F5344CB8AC3E}">
        <p14:creationId xmlns:p14="http://schemas.microsoft.com/office/powerpoint/2010/main" val="40526822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46</a:t>
            </a:fld>
            <a:endParaRPr lang="zh-CN" altLang="en-US"/>
          </a:p>
        </p:txBody>
      </p:sp>
    </p:spTree>
    <p:extLst>
      <p:ext uri="{BB962C8B-B14F-4D97-AF65-F5344CB8AC3E}">
        <p14:creationId xmlns:p14="http://schemas.microsoft.com/office/powerpoint/2010/main" val="1429652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5</a:t>
            </a:fld>
            <a:endParaRPr lang="zh-CN" altLang="en-US"/>
          </a:p>
        </p:txBody>
      </p:sp>
    </p:spTree>
    <p:extLst>
      <p:ext uri="{BB962C8B-B14F-4D97-AF65-F5344CB8AC3E}">
        <p14:creationId xmlns:p14="http://schemas.microsoft.com/office/powerpoint/2010/main" val="609123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6</a:t>
            </a:fld>
            <a:endParaRPr lang="zh-CN" altLang="en-US"/>
          </a:p>
        </p:txBody>
      </p:sp>
    </p:spTree>
    <p:extLst>
      <p:ext uri="{BB962C8B-B14F-4D97-AF65-F5344CB8AC3E}">
        <p14:creationId xmlns:p14="http://schemas.microsoft.com/office/powerpoint/2010/main" val="3040024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7</a:t>
            </a:fld>
            <a:endParaRPr lang="zh-CN" altLang="en-US"/>
          </a:p>
        </p:txBody>
      </p:sp>
    </p:spTree>
    <p:extLst>
      <p:ext uri="{BB962C8B-B14F-4D97-AF65-F5344CB8AC3E}">
        <p14:creationId xmlns:p14="http://schemas.microsoft.com/office/powerpoint/2010/main" val="3135041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8</a:t>
            </a:fld>
            <a:endParaRPr lang="zh-CN" altLang="en-US"/>
          </a:p>
        </p:txBody>
      </p:sp>
    </p:spTree>
    <p:extLst>
      <p:ext uri="{BB962C8B-B14F-4D97-AF65-F5344CB8AC3E}">
        <p14:creationId xmlns:p14="http://schemas.microsoft.com/office/powerpoint/2010/main" val="3459598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9</a:t>
            </a:fld>
            <a:endParaRPr lang="zh-CN" altLang="en-US"/>
          </a:p>
        </p:txBody>
      </p:sp>
    </p:spTree>
    <p:extLst>
      <p:ext uri="{BB962C8B-B14F-4D97-AF65-F5344CB8AC3E}">
        <p14:creationId xmlns:p14="http://schemas.microsoft.com/office/powerpoint/2010/main" val="785212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355C5F4-8241-4297-A607-2414451469E3}" type="datetimeFigureOut">
              <a:rPr lang="zh-CN" altLang="en-US" smtClean="0"/>
              <a:t>2023/11/23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C163BE-6298-434B-9B1B-48173C57E4B7}" type="slidenum">
              <a:rPr lang="zh-CN" altLang="en-US" smtClean="0"/>
              <a:t>‹#›</a:t>
            </a:fld>
            <a:endParaRPr lang="zh-CN" altLang="en-US"/>
          </a:p>
        </p:txBody>
      </p:sp>
    </p:spTree>
    <p:extLst>
      <p:ext uri="{BB962C8B-B14F-4D97-AF65-F5344CB8AC3E}">
        <p14:creationId xmlns:p14="http://schemas.microsoft.com/office/powerpoint/2010/main" val="362614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355C5F4-8241-4297-A607-2414451469E3}" type="datetimeFigureOut">
              <a:rPr lang="zh-CN" altLang="en-US" smtClean="0"/>
              <a:t>2023/11/23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C163BE-6298-434B-9B1B-48173C57E4B7}" type="slidenum">
              <a:rPr lang="zh-CN" altLang="en-US" smtClean="0"/>
              <a:t>‹#›</a:t>
            </a:fld>
            <a:endParaRPr lang="zh-CN" altLang="en-US"/>
          </a:p>
        </p:txBody>
      </p:sp>
    </p:spTree>
    <p:extLst>
      <p:ext uri="{BB962C8B-B14F-4D97-AF65-F5344CB8AC3E}">
        <p14:creationId xmlns:p14="http://schemas.microsoft.com/office/powerpoint/2010/main" val="1423974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355C5F4-8241-4297-A607-2414451469E3}" type="datetimeFigureOut">
              <a:rPr lang="zh-CN" altLang="en-US" smtClean="0"/>
              <a:t>2023/11/23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C163BE-6298-434B-9B1B-48173C57E4B7}" type="slidenum">
              <a:rPr lang="zh-CN" altLang="en-US" smtClean="0"/>
              <a:t>‹#›</a:t>
            </a:fld>
            <a:endParaRPr lang="zh-CN" altLang="en-US"/>
          </a:p>
        </p:txBody>
      </p:sp>
    </p:spTree>
    <p:extLst>
      <p:ext uri="{BB962C8B-B14F-4D97-AF65-F5344CB8AC3E}">
        <p14:creationId xmlns:p14="http://schemas.microsoft.com/office/powerpoint/2010/main" val="2960448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Slide">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2019953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355C5F4-8241-4297-A607-2414451469E3}" type="datetimeFigureOut">
              <a:rPr lang="zh-CN" altLang="en-US" smtClean="0"/>
              <a:t>2023/11/23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C163BE-6298-434B-9B1B-48173C57E4B7}" type="slidenum">
              <a:rPr lang="zh-CN" altLang="en-US" smtClean="0"/>
              <a:t>‹#›</a:t>
            </a:fld>
            <a:endParaRPr lang="zh-CN" altLang="en-US"/>
          </a:p>
        </p:txBody>
      </p:sp>
    </p:spTree>
    <p:extLst>
      <p:ext uri="{BB962C8B-B14F-4D97-AF65-F5344CB8AC3E}">
        <p14:creationId xmlns:p14="http://schemas.microsoft.com/office/powerpoint/2010/main" val="3289277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355C5F4-8241-4297-A607-2414451469E3}" type="datetimeFigureOut">
              <a:rPr lang="zh-CN" altLang="en-US" smtClean="0"/>
              <a:t>2023/11/23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C163BE-6298-434B-9B1B-48173C57E4B7}" type="slidenum">
              <a:rPr lang="zh-CN" altLang="en-US" smtClean="0"/>
              <a:t>‹#›</a:t>
            </a:fld>
            <a:endParaRPr lang="zh-CN" altLang="en-US"/>
          </a:p>
        </p:txBody>
      </p:sp>
    </p:spTree>
    <p:extLst>
      <p:ext uri="{BB962C8B-B14F-4D97-AF65-F5344CB8AC3E}">
        <p14:creationId xmlns:p14="http://schemas.microsoft.com/office/powerpoint/2010/main" val="1540869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355C5F4-8241-4297-A607-2414451469E3}" type="datetimeFigureOut">
              <a:rPr lang="zh-CN" altLang="en-US" smtClean="0"/>
              <a:t>2023/11/23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C163BE-6298-434B-9B1B-48173C57E4B7}" type="slidenum">
              <a:rPr lang="zh-CN" altLang="en-US" smtClean="0"/>
              <a:t>‹#›</a:t>
            </a:fld>
            <a:endParaRPr lang="zh-CN" altLang="en-US"/>
          </a:p>
        </p:txBody>
      </p:sp>
    </p:spTree>
    <p:extLst>
      <p:ext uri="{BB962C8B-B14F-4D97-AF65-F5344CB8AC3E}">
        <p14:creationId xmlns:p14="http://schemas.microsoft.com/office/powerpoint/2010/main" val="96719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355C5F4-8241-4297-A607-2414451469E3}" type="datetimeFigureOut">
              <a:rPr lang="zh-CN" altLang="en-US" smtClean="0"/>
              <a:t>2023/11/23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C163BE-6298-434B-9B1B-48173C57E4B7}" type="slidenum">
              <a:rPr lang="zh-CN" altLang="en-US" smtClean="0"/>
              <a:t>‹#›</a:t>
            </a:fld>
            <a:endParaRPr lang="zh-CN" altLang="en-US"/>
          </a:p>
        </p:txBody>
      </p:sp>
    </p:spTree>
    <p:extLst>
      <p:ext uri="{BB962C8B-B14F-4D97-AF65-F5344CB8AC3E}">
        <p14:creationId xmlns:p14="http://schemas.microsoft.com/office/powerpoint/2010/main" val="3067176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355C5F4-8241-4297-A607-2414451469E3}" type="datetimeFigureOut">
              <a:rPr lang="zh-CN" altLang="en-US" smtClean="0"/>
              <a:t>2023/11/23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C163BE-6298-434B-9B1B-48173C57E4B7}" type="slidenum">
              <a:rPr lang="zh-CN" altLang="en-US" smtClean="0"/>
              <a:t>‹#›</a:t>
            </a:fld>
            <a:endParaRPr lang="zh-CN" altLang="en-US"/>
          </a:p>
        </p:txBody>
      </p:sp>
    </p:spTree>
    <p:extLst>
      <p:ext uri="{BB962C8B-B14F-4D97-AF65-F5344CB8AC3E}">
        <p14:creationId xmlns:p14="http://schemas.microsoft.com/office/powerpoint/2010/main" val="402096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355C5F4-8241-4297-A607-2414451469E3}" type="datetimeFigureOut">
              <a:rPr lang="zh-CN" altLang="en-US" smtClean="0"/>
              <a:t>2023/11/23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C163BE-6298-434B-9B1B-48173C57E4B7}" type="slidenum">
              <a:rPr lang="zh-CN" altLang="en-US" smtClean="0"/>
              <a:t>‹#›</a:t>
            </a:fld>
            <a:endParaRPr lang="zh-CN" altLang="en-US"/>
          </a:p>
        </p:txBody>
      </p:sp>
    </p:spTree>
    <p:extLst>
      <p:ext uri="{BB962C8B-B14F-4D97-AF65-F5344CB8AC3E}">
        <p14:creationId xmlns:p14="http://schemas.microsoft.com/office/powerpoint/2010/main" val="2393248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355C5F4-8241-4297-A607-2414451469E3}" type="datetimeFigureOut">
              <a:rPr lang="zh-CN" altLang="en-US" smtClean="0"/>
              <a:t>2023/11/23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C163BE-6298-434B-9B1B-48173C57E4B7}" type="slidenum">
              <a:rPr lang="zh-CN" altLang="en-US" smtClean="0"/>
              <a:t>‹#›</a:t>
            </a:fld>
            <a:endParaRPr lang="zh-CN" altLang="en-US"/>
          </a:p>
        </p:txBody>
      </p:sp>
    </p:spTree>
    <p:extLst>
      <p:ext uri="{BB962C8B-B14F-4D97-AF65-F5344CB8AC3E}">
        <p14:creationId xmlns:p14="http://schemas.microsoft.com/office/powerpoint/2010/main" val="574053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355C5F4-8241-4297-A607-2414451469E3}" type="datetimeFigureOut">
              <a:rPr lang="zh-CN" altLang="en-US" smtClean="0"/>
              <a:t>2023/11/23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C163BE-6298-434B-9B1B-48173C57E4B7}" type="slidenum">
              <a:rPr lang="zh-CN" altLang="en-US" smtClean="0"/>
              <a:t>‹#›</a:t>
            </a:fld>
            <a:endParaRPr lang="zh-CN" altLang="en-US"/>
          </a:p>
        </p:txBody>
      </p:sp>
    </p:spTree>
    <p:extLst>
      <p:ext uri="{BB962C8B-B14F-4D97-AF65-F5344CB8AC3E}">
        <p14:creationId xmlns:p14="http://schemas.microsoft.com/office/powerpoint/2010/main" val="2001750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55C5F4-8241-4297-A607-2414451469E3}" type="datetimeFigureOut">
              <a:rPr lang="zh-CN" altLang="en-US" smtClean="0"/>
              <a:t>2023/11/23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C163BE-6298-434B-9B1B-48173C57E4B7}" type="slidenum">
              <a:rPr lang="zh-CN" altLang="en-US" smtClean="0"/>
              <a:t>‹#›</a:t>
            </a:fld>
            <a:endParaRPr lang="zh-CN" altLang="en-US"/>
          </a:p>
        </p:txBody>
      </p:sp>
    </p:spTree>
    <p:extLst>
      <p:ext uri="{BB962C8B-B14F-4D97-AF65-F5344CB8AC3E}">
        <p14:creationId xmlns:p14="http://schemas.microsoft.com/office/powerpoint/2010/main" val="2365433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21.png"/><Relationship Id="rId4" Type="http://schemas.openxmlformats.org/officeDocument/2006/relationships/image" Target="../media/image10.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2.gif"/></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24.gif"/><Relationship Id="rId4" Type="http://schemas.openxmlformats.org/officeDocument/2006/relationships/image" Target="../media/image10.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26.gif"/><Relationship Id="rId4" Type="http://schemas.openxmlformats.org/officeDocument/2006/relationships/image" Target="../media/image10.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7.gif"/></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8.gif"/></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30.gif"/></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32.gif"/><Relationship Id="rId4" Type="http://schemas.openxmlformats.org/officeDocument/2006/relationships/image" Target="../media/image10.png"/><Relationship Id="rId9" Type="http://schemas.openxmlformats.org/officeDocument/2006/relationships/image" Target="../media/image31.gif"/></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34.png"/><Relationship Id="rId4" Type="http://schemas.openxmlformats.org/officeDocument/2006/relationships/image" Target="../media/image10.png"/><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35.gif"/></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37.png"/><Relationship Id="rId4" Type="http://schemas.openxmlformats.org/officeDocument/2006/relationships/image" Target="../media/image10.png"/><Relationship Id="rId9" Type="http://schemas.openxmlformats.org/officeDocument/2006/relationships/image" Target="../media/image36.gif"/></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39.gif"/><Relationship Id="rId4" Type="http://schemas.openxmlformats.org/officeDocument/2006/relationships/image" Target="../media/image10.png"/><Relationship Id="rId9"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40.gif"/></Relationships>
</file>

<file path=ppt/slides/_rels/slide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42.gif"/><Relationship Id="rId4" Type="http://schemas.openxmlformats.org/officeDocument/2006/relationships/image" Target="../media/image10.png"/><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44.png"/><Relationship Id="rId4" Type="http://schemas.openxmlformats.org/officeDocument/2006/relationships/image" Target="../media/image10.png"/><Relationship Id="rId9" Type="http://schemas.openxmlformats.org/officeDocument/2006/relationships/image" Target="../media/image43.gif"/></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45.gif"/></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48.png"/><Relationship Id="rId4" Type="http://schemas.openxmlformats.org/officeDocument/2006/relationships/image" Target="../media/image10.png"/><Relationship Id="rId9" Type="http://schemas.openxmlformats.org/officeDocument/2006/relationships/image" Target="../media/image47.png"/></Relationships>
</file>

<file path=ppt/slides/_rels/slide3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50.png"/><Relationship Id="rId4" Type="http://schemas.openxmlformats.org/officeDocument/2006/relationships/image" Target="../media/image10.png"/><Relationship Id="rId9" Type="http://schemas.openxmlformats.org/officeDocument/2006/relationships/image" Target="../media/image49.png"/></Relationships>
</file>

<file path=ppt/slides/_rels/slide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52.png"/><Relationship Id="rId4" Type="http://schemas.openxmlformats.org/officeDocument/2006/relationships/image" Target="../media/image10.png"/><Relationship Id="rId9" Type="http://schemas.openxmlformats.org/officeDocument/2006/relationships/image" Target="../media/image51.png"/></Relationships>
</file>

<file path=ppt/slides/_rels/slide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53.png"/></Relationships>
</file>

<file path=ppt/slides/_rels/slide3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54.png"/></Relationships>
</file>

<file path=ppt/slides/_rels/slide3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56.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57.png"/></Relationships>
</file>

<file path=ppt/slides/_rels/slide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58.png"/></Relationships>
</file>

<file path=ppt/slides/_rels/slide4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59.png"/></Relationships>
</file>

<file path=ppt/slides/_rels/slide4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61.gif"/><Relationship Id="rId4" Type="http://schemas.openxmlformats.org/officeDocument/2006/relationships/image" Target="../media/image10.png"/><Relationship Id="rId9" Type="http://schemas.openxmlformats.org/officeDocument/2006/relationships/image" Target="../media/image60.png"/></Relationships>
</file>

<file path=ppt/slides/_rels/slide4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64.png"/><Relationship Id="rId4" Type="http://schemas.openxmlformats.org/officeDocument/2006/relationships/image" Target="../media/image10.png"/><Relationship Id="rId9" Type="http://schemas.openxmlformats.org/officeDocument/2006/relationships/image" Target="../media/image63.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907" y="525410"/>
            <a:ext cx="9670311" cy="4113049"/>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86916" y="5152065"/>
            <a:ext cx="886349" cy="1394497"/>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9120" y="3091719"/>
            <a:ext cx="7253776" cy="3642847"/>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7627" y="5093225"/>
            <a:ext cx="3898381" cy="1453336"/>
          </a:xfrm>
          <a:prstGeom prst="rect">
            <a:avLst/>
          </a:prstGeom>
        </p:spPr>
      </p:pic>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55955" y="4609424"/>
            <a:ext cx="1491672" cy="1317349"/>
          </a:xfrm>
          <a:prstGeom prst="rect">
            <a:avLst/>
          </a:prstGeom>
        </p:spPr>
      </p:pic>
      <p:pic>
        <p:nvPicPr>
          <p:cNvPr id="8" name="图片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33943" y="4457343"/>
            <a:ext cx="1048141" cy="1650548"/>
          </a:xfrm>
          <a:prstGeom prst="rect">
            <a:avLst/>
          </a:prstGeom>
        </p:spPr>
      </p:pic>
      <p:pic>
        <p:nvPicPr>
          <p:cNvPr id="3" name="图片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3989" y="4185117"/>
            <a:ext cx="2901048" cy="2513979"/>
          </a:xfrm>
          <a:prstGeom prst="rect">
            <a:avLst/>
          </a:prstGeom>
        </p:spPr>
      </p:pic>
      <p:sp>
        <p:nvSpPr>
          <p:cNvPr id="11" name="文本框 10"/>
          <p:cNvSpPr txBox="1"/>
          <p:nvPr/>
        </p:nvSpPr>
        <p:spPr>
          <a:xfrm>
            <a:off x="1522884" y="1442135"/>
            <a:ext cx="8968677" cy="923330"/>
          </a:xfrm>
          <a:prstGeom prst="rect">
            <a:avLst/>
          </a:prstGeom>
          <a:noFill/>
        </p:spPr>
        <p:txBody>
          <a:bodyPr wrap="square" rtlCol="0">
            <a:spAutoFit/>
          </a:bodyPr>
          <a:lstStyle/>
          <a:p>
            <a:pPr algn="ctr"/>
            <a:r>
              <a:rPr lang="vi-VN" altLang="zh-CN" sz="5400">
                <a:solidFill>
                  <a:schemeClr val="bg1"/>
                </a:solidFill>
                <a:latin typeface="Helvetica" panose="020B0604020202030204" pitchFamily="34" charset="0"/>
                <a:ea typeface="幼圆" panose="02010509060101010101" pitchFamily="49" charset="-122"/>
              </a:rPr>
              <a:t>Giới thiệu JavaFX</a:t>
            </a:r>
            <a:endParaRPr lang="zh-CN" altLang="en-US" sz="5400" dirty="0">
              <a:solidFill>
                <a:schemeClr val="bg1"/>
              </a:solidFill>
              <a:latin typeface="Helvetica" panose="020B0604020202030204" pitchFamily="34" charset="0"/>
              <a:ea typeface="幼圆" panose="02010509060101010101" pitchFamily="49" charset="-122"/>
            </a:endParaRPr>
          </a:p>
        </p:txBody>
      </p:sp>
    </p:spTree>
    <p:extLst>
      <p:ext uri="{BB962C8B-B14F-4D97-AF65-F5344CB8AC3E}">
        <p14:creationId xmlns:p14="http://schemas.microsoft.com/office/powerpoint/2010/main" val="921986787"/>
      </p:ext>
    </p:extLst>
  </p:cSld>
  <p:clrMapOvr>
    <a:masterClrMapping/>
  </p:clrMapOvr>
  <mc:AlternateContent xmlns:mc="http://schemas.openxmlformats.org/markup-compatibility/2006" xmlns:p15="http://schemas.microsoft.com/office/powerpoint/2012/main">
    <mc:Choice Requires="p15">
      <p:transition spd="slow"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750"/>
                            </p:stCondLst>
                            <p:childTnLst>
                              <p:par>
                                <p:cTn id="22" presetID="42"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anim calcmode="lin" valueType="num">
                                      <p:cBhvr>
                                        <p:cTn id="25" dur="500" fill="hold"/>
                                        <p:tgtEl>
                                          <p:spTgt spid="6"/>
                                        </p:tgtEl>
                                        <p:attrNameLst>
                                          <p:attrName>ppt_x</p:attrName>
                                        </p:attrNameLst>
                                      </p:cBhvr>
                                      <p:tavLst>
                                        <p:tav tm="0">
                                          <p:val>
                                            <p:strVal val="#ppt_x"/>
                                          </p:val>
                                        </p:tav>
                                        <p:tav tm="100000">
                                          <p:val>
                                            <p:strVal val="#ppt_x"/>
                                          </p:val>
                                        </p:tav>
                                      </p:tavLst>
                                    </p:anim>
                                    <p:anim calcmode="lin" valueType="num">
                                      <p:cBhvr>
                                        <p:cTn id="26" dur="500" fill="hold"/>
                                        <p:tgtEl>
                                          <p:spTgt spid="6"/>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2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5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par>
                          <p:cTn id="33" fill="hold">
                            <p:stCondLst>
                              <p:cond delay="2750"/>
                            </p:stCondLst>
                            <p:childTnLst>
                              <p:par>
                                <p:cTn id="34" presetID="2" presetClass="entr" presetSubtype="2"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1+#ppt_w/2"/>
                                          </p:val>
                                        </p:tav>
                                        <p:tav tm="100000">
                                          <p:val>
                                            <p:strVal val="#ppt_x"/>
                                          </p:val>
                                        </p:tav>
                                      </p:tavLst>
                                    </p:anim>
                                    <p:anim calcmode="lin" valueType="num">
                                      <p:cBhvr additive="base">
                                        <p:cTn id="37"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5042789" y="87956"/>
            <a:ext cx="2209259"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Pane</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711262"/>
            <a:ext cx="11453219" cy="830997"/>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Pane: Là một ngăn chứa và cũng là lớp cơ sở cho các ngăn bố cục. Nó chứa phương thức getChildren() để trả về các node trong các ngăn bố cục.</a:t>
            </a:r>
            <a:endParaRPr lang="en-US" sz="2400"/>
          </a:p>
        </p:txBody>
      </p:sp>
      <p:sp>
        <p:nvSpPr>
          <p:cNvPr id="2" name="TextBox 1">
            <a:extLst>
              <a:ext uri="{FF2B5EF4-FFF2-40B4-BE49-F238E27FC236}">
                <a16:creationId xmlns:a16="http://schemas.microsoft.com/office/drawing/2014/main" id="{99080908-C712-4187-8219-CFD484D00BF4}"/>
              </a:ext>
            </a:extLst>
          </p:cNvPr>
          <p:cNvSpPr txBox="1"/>
          <p:nvPr/>
        </p:nvSpPr>
        <p:spPr>
          <a:xfrm>
            <a:off x="274182" y="2678162"/>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về Pane:</a:t>
            </a:r>
            <a:endParaRPr lang="en-US" sz="2400"/>
          </a:p>
        </p:txBody>
      </p:sp>
      <p:pic>
        <p:nvPicPr>
          <p:cNvPr id="17" name="Picture 16">
            <a:extLst>
              <a:ext uri="{FF2B5EF4-FFF2-40B4-BE49-F238E27FC236}">
                <a16:creationId xmlns:a16="http://schemas.microsoft.com/office/drawing/2014/main" id="{EBBD0D44-5B77-484B-B823-9D5CBE423CD5}"/>
              </a:ext>
            </a:extLst>
          </p:cNvPr>
          <p:cNvPicPr/>
          <p:nvPr/>
        </p:nvPicPr>
        <p:blipFill>
          <a:blip r:embed="rId9">
            <a:extLst>
              <a:ext uri="{28A0092B-C50C-407E-A947-70E740481C1C}">
                <a14:useLocalDpi xmlns:a14="http://schemas.microsoft.com/office/drawing/2010/main" val="0"/>
              </a:ext>
            </a:extLst>
          </a:blip>
          <a:stretch>
            <a:fillRect/>
          </a:stretch>
        </p:blipFill>
        <p:spPr>
          <a:xfrm>
            <a:off x="1730987" y="3275730"/>
            <a:ext cx="4652479" cy="2968655"/>
          </a:xfrm>
          <a:prstGeom prst="rect">
            <a:avLst/>
          </a:prstGeom>
        </p:spPr>
      </p:pic>
      <p:pic>
        <p:nvPicPr>
          <p:cNvPr id="6" name="Picture 5">
            <a:extLst>
              <a:ext uri="{FF2B5EF4-FFF2-40B4-BE49-F238E27FC236}">
                <a16:creationId xmlns:a16="http://schemas.microsoft.com/office/drawing/2014/main" id="{8CD86173-DBB9-4183-A4C7-3A82C6143BD4}"/>
              </a:ext>
            </a:extLst>
          </p:cNvPr>
          <p:cNvPicPr>
            <a:picLocks noChangeAspect="1"/>
          </p:cNvPicPr>
          <p:nvPr/>
        </p:nvPicPr>
        <p:blipFill>
          <a:blip r:embed="rId10"/>
          <a:stretch>
            <a:fillRect/>
          </a:stretch>
        </p:blipFill>
        <p:spPr>
          <a:xfrm>
            <a:off x="7488096" y="2661912"/>
            <a:ext cx="3521039" cy="3582473"/>
          </a:xfrm>
          <a:prstGeom prst="rect">
            <a:avLst/>
          </a:prstGeom>
        </p:spPr>
      </p:pic>
    </p:spTree>
    <p:extLst>
      <p:ext uri="{BB962C8B-B14F-4D97-AF65-F5344CB8AC3E}">
        <p14:creationId xmlns:p14="http://schemas.microsoft.com/office/powerpoint/2010/main" val="3088170117"/>
      </p:ext>
    </p:extLst>
  </p:cSld>
  <p:clrMapOvr>
    <a:masterClrMapping/>
  </p:clrMapOvr>
  <mc:AlternateContent xmlns:mc="http://schemas.openxmlformats.org/markup-compatibility/2006" xmlns:p14="http://schemas.microsoft.com/office/powerpoint/2010/main">
    <mc:Choice Requires="p14">
      <p:transition spd="slow" p14:dur="900" advClick="0">
        <p14:warp dir="in"/>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500"/>
                                        <p:tgtEl>
                                          <p:spTgt spid="2"/>
                                        </p:tgtEl>
                                      </p:cBhvr>
                                    </p:animEffect>
                                  </p:childTnLst>
                                </p:cTn>
                              </p:par>
                            </p:childTnLst>
                          </p:cTn>
                        </p:par>
                        <p:par>
                          <p:cTn id="14" fill="hold">
                            <p:stCondLst>
                              <p:cond delay="1000"/>
                            </p:stCondLst>
                            <p:childTnLst>
                              <p:par>
                                <p:cTn id="15" presetID="6" presetClass="entr" presetSubtype="16"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circle(in)">
                                      <p:cBhvr>
                                        <p:cTn id="17" dur="500"/>
                                        <p:tgtEl>
                                          <p:spTgt spid="17"/>
                                        </p:tgtEl>
                                      </p:cBhvr>
                                    </p:animEffect>
                                  </p:childTnLst>
                                </p:cTn>
                              </p:par>
                            </p:childTnLst>
                          </p:cTn>
                        </p:par>
                        <p:par>
                          <p:cTn id="18" fill="hold">
                            <p:stCondLst>
                              <p:cond delay="1500"/>
                            </p:stCondLst>
                            <p:childTnLst>
                              <p:par>
                                <p:cTn id="19" presetID="6" presetClass="entr" presetSubtype="16"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circle(in)">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4172359" y="87956"/>
            <a:ext cx="3950120"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GridPane</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543542"/>
            <a:ext cx="11462098"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GridPane: Là loại ngăn chứa sắp xếp các node con vào một lưới hai chiều.</a:t>
            </a:r>
            <a:endParaRPr lang="en-US" sz="2400"/>
          </a:p>
        </p:txBody>
      </p:sp>
      <p:sp>
        <p:nvSpPr>
          <p:cNvPr id="2" name="TextBox 1">
            <a:extLst>
              <a:ext uri="{FF2B5EF4-FFF2-40B4-BE49-F238E27FC236}">
                <a16:creationId xmlns:a16="http://schemas.microsoft.com/office/drawing/2014/main" id="{99080908-C712-4187-8219-CFD484D00BF4}"/>
              </a:ext>
            </a:extLst>
          </p:cNvPr>
          <p:cNvSpPr txBox="1"/>
          <p:nvPr/>
        </p:nvSpPr>
        <p:spPr>
          <a:xfrm>
            <a:off x="260430" y="2004529"/>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về GridPane:</a:t>
            </a:r>
            <a:endParaRPr lang="en-US" sz="2400"/>
          </a:p>
        </p:txBody>
      </p:sp>
      <p:pic>
        <p:nvPicPr>
          <p:cNvPr id="5" name="Picture 4">
            <a:extLst>
              <a:ext uri="{FF2B5EF4-FFF2-40B4-BE49-F238E27FC236}">
                <a16:creationId xmlns:a16="http://schemas.microsoft.com/office/drawing/2014/main" id="{DDB7F032-3DED-48DF-AAA8-13AE1E2A9299}"/>
              </a:ext>
            </a:extLst>
          </p:cNvPr>
          <p:cNvPicPr>
            <a:picLocks noChangeAspect="1"/>
          </p:cNvPicPr>
          <p:nvPr/>
        </p:nvPicPr>
        <p:blipFill>
          <a:blip r:embed="rId9"/>
          <a:stretch>
            <a:fillRect/>
          </a:stretch>
        </p:blipFill>
        <p:spPr>
          <a:xfrm>
            <a:off x="5642365" y="2764896"/>
            <a:ext cx="5696745" cy="2991267"/>
          </a:xfrm>
          <a:prstGeom prst="rect">
            <a:avLst/>
          </a:prstGeom>
        </p:spPr>
      </p:pic>
      <p:pic>
        <p:nvPicPr>
          <p:cNvPr id="15" name="Picture 14">
            <a:extLst>
              <a:ext uri="{FF2B5EF4-FFF2-40B4-BE49-F238E27FC236}">
                <a16:creationId xmlns:a16="http://schemas.microsoft.com/office/drawing/2014/main" id="{6AB69C8B-CA86-4A56-BC57-66A5CF46A793}"/>
              </a:ext>
            </a:extLst>
          </p:cNvPr>
          <p:cNvPicPr/>
          <p:nvPr/>
        </p:nvPicPr>
        <p:blipFill>
          <a:blip r:embed="rId10">
            <a:extLst>
              <a:ext uri="{28A0092B-C50C-407E-A947-70E740481C1C}">
                <a14:useLocalDpi xmlns:a14="http://schemas.microsoft.com/office/drawing/2010/main" val="0"/>
              </a:ext>
            </a:extLst>
          </a:blip>
          <a:stretch>
            <a:fillRect/>
          </a:stretch>
        </p:blipFill>
        <p:spPr>
          <a:xfrm>
            <a:off x="852890" y="2764896"/>
            <a:ext cx="4569502" cy="2991267"/>
          </a:xfrm>
          <a:prstGeom prst="rect">
            <a:avLst/>
          </a:prstGeom>
        </p:spPr>
      </p:pic>
    </p:spTree>
    <p:extLst>
      <p:ext uri="{BB962C8B-B14F-4D97-AF65-F5344CB8AC3E}">
        <p14:creationId xmlns:p14="http://schemas.microsoft.com/office/powerpoint/2010/main" val="2602094034"/>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4172359" y="87956"/>
            <a:ext cx="4139275"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FlowPane</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543542"/>
            <a:ext cx="11648529" cy="1569660"/>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FlowPane: Là loại ngăn chứa sắp xếp các node con theo chiều ngang từ trái sang phải hoặc theo chiều dọc từ trên xuống dưới, theo thứ tự mà chúng đã được thêm vào. Nó sẽ tự động căn chỉnh các node con sang hàng mới khi không còn không gian hiển thị.</a:t>
            </a:r>
            <a:endParaRPr lang="en-US" sz="2400"/>
          </a:p>
        </p:txBody>
      </p:sp>
      <p:sp>
        <p:nvSpPr>
          <p:cNvPr id="2" name="TextBox 1">
            <a:extLst>
              <a:ext uri="{FF2B5EF4-FFF2-40B4-BE49-F238E27FC236}">
                <a16:creationId xmlns:a16="http://schemas.microsoft.com/office/drawing/2014/main" id="{99080908-C712-4187-8219-CFD484D00BF4}"/>
              </a:ext>
            </a:extLst>
          </p:cNvPr>
          <p:cNvSpPr txBox="1"/>
          <p:nvPr/>
        </p:nvSpPr>
        <p:spPr>
          <a:xfrm>
            <a:off x="189390" y="3134898"/>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về FlowPane:</a:t>
            </a:r>
            <a:endParaRPr lang="en-US" sz="2400"/>
          </a:p>
        </p:txBody>
      </p:sp>
      <p:pic>
        <p:nvPicPr>
          <p:cNvPr id="3074" name="Picture 2">
            <a:extLst>
              <a:ext uri="{FF2B5EF4-FFF2-40B4-BE49-F238E27FC236}">
                <a16:creationId xmlns:a16="http://schemas.microsoft.com/office/drawing/2014/main" id="{1662D096-C97F-45E8-8005-D4B7338166A5}"/>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3104972" y="3596563"/>
            <a:ext cx="6274047" cy="3081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607875"/>
      </p:ext>
    </p:extLst>
  </p:cSld>
  <p:clrMapOvr>
    <a:masterClrMapping/>
  </p:clrMapOvr>
  <mc:AlternateContent xmlns:mc="http://schemas.openxmlformats.org/markup-compatibility/2006" xmlns:p14="http://schemas.microsoft.com/office/powerpoint/2010/main">
    <mc:Choice Requires="p14">
      <p:transition spd="slow" p14:dur="1250" advClick="0">
        <p14:prism isContent="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anim calcmode="lin" valueType="num">
                                      <p:cBhvr additive="base">
                                        <p:cTn id="15" dur="500" fill="hold"/>
                                        <p:tgtEl>
                                          <p:spTgt spid="3074"/>
                                        </p:tgtEl>
                                        <p:attrNameLst>
                                          <p:attrName>ppt_x</p:attrName>
                                        </p:attrNameLst>
                                      </p:cBhvr>
                                      <p:tavLst>
                                        <p:tav tm="0">
                                          <p:val>
                                            <p:strVal val="#ppt_x"/>
                                          </p:val>
                                        </p:tav>
                                        <p:tav tm="100000">
                                          <p:val>
                                            <p:strVal val="#ppt_x"/>
                                          </p:val>
                                        </p:tav>
                                      </p:tavLst>
                                    </p:anim>
                                    <p:anim calcmode="lin" valueType="num">
                                      <p:cBhvr additive="base">
                                        <p:cTn id="16"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3608042" y="49127"/>
            <a:ext cx="4984057"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BorderPane</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543542"/>
            <a:ext cx="11648529" cy="830997"/>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BorderPane: Là loại ngăn chứa sắp xếp các node con thành 5 vùng riêng biệt là top, left, right, bottom và center. </a:t>
            </a:r>
            <a:endParaRPr lang="en-US" sz="2400"/>
          </a:p>
        </p:txBody>
      </p:sp>
      <p:sp>
        <p:nvSpPr>
          <p:cNvPr id="2" name="TextBox 1">
            <a:extLst>
              <a:ext uri="{FF2B5EF4-FFF2-40B4-BE49-F238E27FC236}">
                <a16:creationId xmlns:a16="http://schemas.microsoft.com/office/drawing/2014/main" id="{99080908-C712-4187-8219-CFD484D00BF4}"/>
              </a:ext>
            </a:extLst>
          </p:cNvPr>
          <p:cNvSpPr txBox="1"/>
          <p:nvPr/>
        </p:nvSpPr>
        <p:spPr>
          <a:xfrm>
            <a:off x="274182" y="2421156"/>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về BorderPane:</a:t>
            </a:r>
            <a:endParaRPr lang="en-US" sz="2400"/>
          </a:p>
        </p:txBody>
      </p:sp>
      <p:pic>
        <p:nvPicPr>
          <p:cNvPr id="15" name="Picture 14">
            <a:extLst>
              <a:ext uri="{FF2B5EF4-FFF2-40B4-BE49-F238E27FC236}">
                <a16:creationId xmlns:a16="http://schemas.microsoft.com/office/drawing/2014/main" id="{6A1CE18C-61E5-4609-AA0E-C3A28D9A5EF3}"/>
              </a:ext>
            </a:extLst>
          </p:cNvPr>
          <p:cNvPicPr/>
          <p:nvPr/>
        </p:nvPicPr>
        <p:blipFill>
          <a:blip r:embed="rId9">
            <a:extLst>
              <a:ext uri="{28A0092B-C50C-407E-A947-70E740481C1C}">
                <a14:useLocalDpi xmlns:a14="http://schemas.microsoft.com/office/drawing/2010/main" val="0"/>
              </a:ext>
            </a:extLst>
          </a:blip>
          <a:stretch>
            <a:fillRect/>
          </a:stretch>
        </p:blipFill>
        <p:spPr>
          <a:xfrm>
            <a:off x="691072" y="3071480"/>
            <a:ext cx="4466854" cy="2971801"/>
          </a:xfrm>
          <a:prstGeom prst="rect">
            <a:avLst/>
          </a:prstGeom>
        </p:spPr>
      </p:pic>
      <p:pic>
        <p:nvPicPr>
          <p:cNvPr id="4098" name="Picture 2">
            <a:extLst>
              <a:ext uri="{FF2B5EF4-FFF2-40B4-BE49-F238E27FC236}">
                <a16:creationId xmlns:a16="http://schemas.microsoft.com/office/drawing/2014/main" id="{36BA576D-D460-464D-8C8B-F9D584C723CE}"/>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6010363" y="3071480"/>
            <a:ext cx="5009651" cy="297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51589"/>
      </p:ext>
    </p:extLst>
  </p:cSld>
  <p:clrMapOvr>
    <a:masterClrMapping/>
  </p:clrMapOvr>
  <mc:AlternateContent xmlns:mc="http://schemas.openxmlformats.org/markup-compatibility/2006" xmlns:p14="http://schemas.microsoft.com/office/powerpoint/2010/main">
    <mc:Choice Requires="p14">
      <p:transition spd="slow" p14:dur="1250" advClick="0">
        <p14:flip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horizontal)">
                                      <p:cBhvr>
                                        <p:cTn id="15" dur="500"/>
                                        <p:tgtEl>
                                          <p:spTgt spid="15"/>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4098"/>
                                        </p:tgtEl>
                                        <p:attrNameLst>
                                          <p:attrName>style.visibility</p:attrName>
                                        </p:attrNameLst>
                                      </p:cBhvr>
                                      <p:to>
                                        <p:strVal val="visible"/>
                                      </p:to>
                                    </p:set>
                                    <p:animEffect transition="in" filter="barn(inVertical)">
                                      <p:cBhvr>
                                        <p:cTn id="1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4172359" y="87956"/>
            <a:ext cx="4469493"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StackPane</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543542"/>
            <a:ext cx="11648529" cy="830997"/>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StackPane: Là loại ngăn chứa sắp xếp các node con theo cơ chế xếp chồng lên nhau.</a:t>
            </a:r>
            <a:endParaRPr lang="en-US" sz="2400"/>
          </a:p>
        </p:txBody>
      </p:sp>
      <p:sp>
        <p:nvSpPr>
          <p:cNvPr id="2" name="TextBox 1">
            <a:extLst>
              <a:ext uri="{FF2B5EF4-FFF2-40B4-BE49-F238E27FC236}">
                <a16:creationId xmlns:a16="http://schemas.microsoft.com/office/drawing/2014/main" id="{99080908-C712-4187-8219-CFD484D00BF4}"/>
              </a:ext>
            </a:extLst>
          </p:cNvPr>
          <p:cNvSpPr txBox="1"/>
          <p:nvPr/>
        </p:nvSpPr>
        <p:spPr>
          <a:xfrm>
            <a:off x="274182" y="2430088"/>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về StackPane:</a:t>
            </a:r>
            <a:endParaRPr lang="en-US" sz="2400"/>
          </a:p>
        </p:txBody>
      </p:sp>
      <p:pic>
        <p:nvPicPr>
          <p:cNvPr id="5122" name="Picture 2">
            <a:extLst>
              <a:ext uri="{FF2B5EF4-FFF2-40B4-BE49-F238E27FC236}">
                <a16:creationId xmlns:a16="http://schemas.microsoft.com/office/drawing/2014/main" id="{7FB27280-39FC-490D-AEC4-BA59520F92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6786" y="3094985"/>
            <a:ext cx="5106046" cy="28479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A31BC80-6212-41BF-9796-7688680A54EA}"/>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5960564" y="3094985"/>
            <a:ext cx="5362575"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638152"/>
      </p:ext>
    </p:extLst>
  </p:cSld>
  <p:clrMapOvr>
    <a:masterClrMapping/>
  </p:clrMapOvr>
  <p:transition spd="slow" advClick="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par>
                          <p:cTn id="13" fill="hold">
                            <p:stCondLst>
                              <p:cond delay="1000"/>
                            </p:stCondLst>
                            <p:childTnLst>
                              <p:par>
                                <p:cTn id="14" presetID="16" presetClass="entr" presetSubtype="21" fill="hold" nodeType="afterEffect">
                                  <p:stCondLst>
                                    <p:cond delay="0"/>
                                  </p:stCondLst>
                                  <p:childTnLst>
                                    <p:set>
                                      <p:cBhvr>
                                        <p:cTn id="15" dur="1" fill="hold">
                                          <p:stCondLst>
                                            <p:cond delay="0"/>
                                          </p:stCondLst>
                                        </p:cTn>
                                        <p:tgtEl>
                                          <p:spTgt spid="5122"/>
                                        </p:tgtEl>
                                        <p:attrNameLst>
                                          <p:attrName>style.visibility</p:attrName>
                                        </p:attrNameLst>
                                      </p:cBhvr>
                                      <p:to>
                                        <p:strVal val="visible"/>
                                      </p:to>
                                    </p:set>
                                    <p:animEffect transition="in" filter="barn(inVertical)">
                                      <p:cBhvr>
                                        <p:cTn id="16" dur="500"/>
                                        <p:tgtEl>
                                          <p:spTgt spid="5122"/>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5126"/>
                                        </p:tgtEl>
                                        <p:attrNameLst>
                                          <p:attrName>style.visibility</p:attrName>
                                        </p:attrNameLst>
                                      </p:cBhvr>
                                      <p:to>
                                        <p:strVal val="visible"/>
                                      </p:to>
                                    </p:set>
                                    <p:animEffect transition="in" filter="wipe(down)">
                                      <p:cBhvr>
                                        <p:cTn id="20"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4528140" y="45382"/>
            <a:ext cx="2395207"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HBox</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543542"/>
            <a:ext cx="11648529" cy="830997"/>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HBox: Là một ngăn chứa sắp xếp các thành phần con trên một hàng ngang duy nhất.</a:t>
            </a:r>
            <a:endParaRPr lang="en-US" sz="2400"/>
          </a:p>
        </p:txBody>
      </p:sp>
      <p:sp>
        <p:nvSpPr>
          <p:cNvPr id="2" name="TextBox 1">
            <a:extLst>
              <a:ext uri="{FF2B5EF4-FFF2-40B4-BE49-F238E27FC236}">
                <a16:creationId xmlns:a16="http://schemas.microsoft.com/office/drawing/2014/main" id="{99080908-C712-4187-8219-CFD484D00BF4}"/>
              </a:ext>
            </a:extLst>
          </p:cNvPr>
          <p:cNvSpPr txBox="1"/>
          <p:nvPr/>
        </p:nvSpPr>
        <p:spPr>
          <a:xfrm>
            <a:off x="230979" y="2303231"/>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về HBox:</a:t>
            </a:r>
            <a:endParaRPr lang="en-US" sz="2400"/>
          </a:p>
        </p:txBody>
      </p:sp>
      <p:pic>
        <p:nvPicPr>
          <p:cNvPr id="6146" name="Picture 2">
            <a:extLst>
              <a:ext uri="{FF2B5EF4-FFF2-40B4-BE49-F238E27FC236}">
                <a16:creationId xmlns:a16="http://schemas.microsoft.com/office/drawing/2014/main" id="{C6F12553-2E9F-4186-BFAF-4005F77BB52D}"/>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731914" y="2942003"/>
            <a:ext cx="6728171" cy="339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04222"/>
      </p:ext>
    </p:extLst>
  </p:cSld>
  <p:clrMapOvr>
    <a:masterClrMapping/>
  </p:clrMapOvr>
  <mc:AlternateContent xmlns:mc="http://schemas.openxmlformats.org/markup-compatibility/2006" xmlns:p15="http://schemas.microsoft.com/office/powerpoint/2012/main">
    <mc:Choice Requires="p15">
      <p:transition spd="slow"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6146"/>
                                        </p:tgtEl>
                                        <p:attrNameLst>
                                          <p:attrName>style.visibility</p:attrName>
                                        </p:attrNameLst>
                                      </p:cBhvr>
                                      <p:to>
                                        <p:strVal val="visible"/>
                                      </p:to>
                                    </p:set>
                                    <p:anim calcmode="lin" valueType="num">
                                      <p:cBhvr additive="base">
                                        <p:cTn id="15" dur="500" fill="hold"/>
                                        <p:tgtEl>
                                          <p:spTgt spid="6146"/>
                                        </p:tgtEl>
                                        <p:attrNameLst>
                                          <p:attrName>ppt_x</p:attrName>
                                        </p:attrNameLst>
                                      </p:cBhvr>
                                      <p:tavLst>
                                        <p:tav tm="0">
                                          <p:val>
                                            <p:strVal val="#ppt_x"/>
                                          </p:val>
                                        </p:tav>
                                        <p:tav tm="100000">
                                          <p:val>
                                            <p:strVal val="#ppt_x"/>
                                          </p:val>
                                        </p:tav>
                                      </p:tavLst>
                                    </p:anim>
                                    <p:anim calcmode="lin" valueType="num">
                                      <p:cBhvr additive="base">
                                        <p:cTn id="16"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4528140" y="45382"/>
            <a:ext cx="2348720"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VBox</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543542"/>
            <a:ext cx="11648529" cy="830997"/>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VBox: Là một ngăn chứa sắp xếp các thành phần con trên một hàng dọc duy nhất.</a:t>
            </a:r>
            <a:endParaRPr lang="en-US" sz="2400"/>
          </a:p>
        </p:txBody>
      </p:sp>
      <p:sp>
        <p:nvSpPr>
          <p:cNvPr id="2" name="TextBox 1">
            <a:extLst>
              <a:ext uri="{FF2B5EF4-FFF2-40B4-BE49-F238E27FC236}">
                <a16:creationId xmlns:a16="http://schemas.microsoft.com/office/drawing/2014/main" id="{99080908-C712-4187-8219-CFD484D00BF4}"/>
              </a:ext>
            </a:extLst>
          </p:cNvPr>
          <p:cNvSpPr txBox="1"/>
          <p:nvPr/>
        </p:nvSpPr>
        <p:spPr>
          <a:xfrm>
            <a:off x="203160" y="2303231"/>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về VBox:</a:t>
            </a:r>
            <a:endParaRPr lang="en-US" sz="2400"/>
          </a:p>
        </p:txBody>
      </p:sp>
      <p:pic>
        <p:nvPicPr>
          <p:cNvPr id="7170" name="Picture 2">
            <a:extLst>
              <a:ext uri="{FF2B5EF4-FFF2-40B4-BE49-F238E27FC236}">
                <a16:creationId xmlns:a16="http://schemas.microsoft.com/office/drawing/2014/main" id="{5329C3F8-F031-4567-8173-93BFF1B54F1B}"/>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773911" y="2764896"/>
            <a:ext cx="6644178" cy="3911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932354"/>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500"/>
                                        <p:tgtEl>
                                          <p:spTgt spid="2"/>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7170"/>
                                        </p:tgtEl>
                                        <p:attrNameLst>
                                          <p:attrName>style.visibility</p:attrName>
                                        </p:attrNameLst>
                                      </p:cBhvr>
                                      <p:to>
                                        <p:strVal val="visible"/>
                                      </p:to>
                                    </p:set>
                                    <p:anim calcmode="lin" valueType="num">
                                      <p:cBhvr additive="base">
                                        <p:cTn id="15" dur="500" fill="hold"/>
                                        <p:tgtEl>
                                          <p:spTgt spid="7170"/>
                                        </p:tgtEl>
                                        <p:attrNameLst>
                                          <p:attrName>ppt_x</p:attrName>
                                        </p:attrNameLst>
                                      </p:cBhvr>
                                      <p:tavLst>
                                        <p:tav tm="0">
                                          <p:val>
                                            <p:strVal val="#ppt_x"/>
                                          </p:val>
                                        </p:tav>
                                        <p:tav tm="100000">
                                          <p:val>
                                            <p:strVal val="#ppt_x"/>
                                          </p:val>
                                        </p:tav>
                                      </p:tavLst>
                                    </p:anim>
                                    <p:anim calcmode="lin" valueType="num">
                                      <p:cBhvr additive="base">
                                        <p:cTn id="16"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901" y="3698502"/>
            <a:ext cx="4601523" cy="1715470"/>
          </a:xfrm>
          <a:prstGeom prst="rect">
            <a:avLst/>
          </a:prstGeom>
        </p:spPr>
      </p:pic>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1475" y="2860926"/>
            <a:ext cx="5479696" cy="2330665"/>
          </a:xfrm>
          <a:prstGeom prst="rect">
            <a:avLst/>
          </a:prstGeom>
        </p:spPr>
      </p:pic>
      <p:sp>
        <p:nvSpPr>
          <p:cNvPr id="32" name="文本框 31"/>
          <p:cNvSpPr txBox="1"/>
          <p:nvPr/>
        </p:nvSpPr>
        <p:spPr>
          <a:xfrm>
            <a:off x="1905360" y="2019198"/>
            <a:ext cx="1550424" cy="1862048"/>
          </a:xfrm>
          <a:prstGeom prst="rect">
            <a:avLst/>
          </a:prstGeom>
          <a:noFill/>
        </p:spPr>
        <p:txBody>
          <a:bodyPr wrap="none" rtlCol="0">
            <a:spAutoFit/>
          </a:bodyPr>
          <a:lstStyle/>
          <a:p>
            <a:r>
              <a:rPr lang="vi-VN" altLang="zh-CN" sz="11500" b="1">
                <a:solidFill>
                  <a:srgbClr val="2A3D52"/>
                </a:solidFill>
                <a:latin typeface="Agency FB" panose="020B0503020202020204" pitchFamily="34" charset="0"/>
                <a:ea typeface="微软雅黑" panose="020B0503020204020204" pitchFamily="34" charset="-122"/>
              </a:rPr>
              <a:t>03</a:t>
            </a:r>
            <a:endParaRPr lang="zh-CN" altLang="en-US" sz="11500" b="1" dirty="0">
              <a:solidFill>
                <a:srgbClr val="2A3D52"/>
              </a:solidFill>
              <a:latin typeface="Agency FB" panose="020B0503020202020204" pitchFamily="34" charset="0"/>
              <a:ea typeface="微软雅黑" panose="020B0503020204020204" pitchFamily="34" charset="-122"/>
            </a:endParaRPr>
          </a:p>
        </p:txBody>
      </p:sp>
      <p:sp>
        <p:nvSpPr>
          <p:cNvPr id="33" name="文本框 32"/>
          <p:cNvSpPr txBox="1"/>
          <p:nvPr/>
        </p:nvSpPr>
        <p:spPr>
          <a:xfrm>
            <a:off x="5646851" y="3056762"/>
            <a:ext cx="5188944" cy="1938992"/>
          </a:xfrm>
          <a:prstGeom prst="rect">
            <a:avLst/>
          </a:prstGeom>
          <a:noFill/>
        </p:spPr>
        <p:txBody>
          <a:bodyPr wrap="square" rtlCol="0">
            <a:spAutoFit/>
          </a:bodyPr>
          <a:lstStyle/>
          <a:p>
            <a:pPr algn="ctr"/>
            <a:r>
              <a:rPr lang="vi-VN" altLang="zh-CN" sz="6000" b="1">
                <a:solidFill>
                  <a:srgbClr val="F8F8F8"/>
                </a:solidFill>
                <a:latin typeface="Helvetica" panose="020B0604020202030204" pitchFamily="34" charset="0"/>
                <a:ea typeface="幼圆" panose="02010509060101010101" pitchFamily="49" charset="-122"/>
              </a:rPr>
              <a:t>UI Control </a:t>
            </a:r>
            <a:r>
              <a:rPr lang="en-US" altLang="zh-CN" sz="6000" b="1">
                <a:solidFill>
                  <a:srgbClr val="F8F8F8"/>
                </a:solidFill>
                <a:latin typeface="Helvetica" panose="020B0604020202030204" pitchFamily="34" charset="0"/>
                <a:ea typeface="幼圆" panose="02010509060101010101" pitchFamily="49" charset="-122"/>
              </a:rPr>
              <a:t>trong JavaFX</a:t>
            </a:r>
          </a:p>
        </p:txBody>
      </p:sp>
    </p:spTree>
    <p:extLst>
      <p:ext uri="{BB962C8B-B14F-4D97-AF65-F5344CB8AC3E}">
        <p14:creationId xmlns:p14="http://schemas.microsoft.com/office/powerpoint/2010/main" val="2034203081"/>
      </p:ext>
    </p:extLst>
  </p:cSld>
  <p:clrMapOvr>
    <a:masterClrMapping/>
  </p:clrMapOvr>
  <p:transition spd="slow" advClick="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2"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Scale>
                                      <p:cBhvr>
                                        <p:cTn id="13" dur="5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500" decel="50000" fill="hold">
                                          <p:stCondLst>
                                            <p:cond delay="0"/>
                                          </p:stCondLst>
                                        </p:cTn>
                                        <p:tgtEl>
                                          <p:spTgt spid="32"/>
                                        </p:tgtEl>
                                        <p:attrNameLst>
                                          <p:attrName>ppt_x</p:attrName>
                                          <p:attrName>ppt_y</p:attrName>
                                        </p:attrNameLst>
                                      </p:cBhvr>
                                    </p:animMotion>
                                    <p:animEffect transition="in" filter="fade">
                                      <p:cBhvr>
                                        <p:cTn id="15" dur="500"/>
                                        <p:tgtEl>
                                          <p:spTgt spid="32"/>
                                        </p:tgtEl>
                                      </p:cBhvr>
                                    </p:animEffect>
                                  </p:childTnLst>
                                </p:cTn>
                              </p:par>
                            </p:childTnLst>
                          </p:cTn>
                        </p:par>
                        <p:par>
                          <p:cTn id="16" fill="hold">
                            <p:stCondLst>
                              <p:cond delay="1000"/>
                            </p:stCondLst>
                            <p:childTnLst>
                              <p:par>
                                <p:cTn id="17" presetID="14" presetClass="entr" presetSubtype="1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randombar(horizontal)">
                                      <p:cBhvr>
                                        <p:cTn id="19" dur="500"/>
                                        <p:tgtEl>
                                          <p:spTgt spid="31"/>
                                        </p:tgtEl>
                                      </p:cBhvr>
                                    </p:animEffect>
                                  </p:childTnLst>
                                </p:cTn>
                              </p:par>
                            </p:childTnLst>
                          </p:cTn>
                        </p:par>
                        <p:par>
                          <p:cTn id="20" fill="hold">
                            <p:stCondLst>
                              <p:cond delay="15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33"/>
                                        </p:tgtEl>
                                        <p:attrNameLst>
                                          <p:attrName>style.visibility</p:attrName>
                                        </p:attrNameLst>
                                      </p:cBhvr>
                                      <p:to>
                                        <p:strVal val="visible"/>
                                      </p:to>
                                    </p:set>
                                    <p:anim calcmode="lin" valueType="num">
                                      <p:cBhvr>
                                        <p:cTn id="23"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33"/>
                                        </p:tgtEl>
                                        <p:attrNameLst>
                                          <p:attrName>ppt_y</p:attrName>
                                        </p:attrNameLst>
                                      </p:cBhvr>
                                      <p:tavLst>
                                        <p:tav tm="0">
                                          <p:val>
                                            <p:strVal val="#ppt_y"/>
                                          </p:val>
                                        </p:tav>
                                        <p:tav tm="100000">
                                          <p:val>
                                            <p:strVal val="#ppt_y"/>
                                          </p:val>
                                        </p:tav>
                                      </p:tavLst>
                                    </p:anim>
                                    <p:anim calcmode="lin" valueType="num">
                                      <p:cBhvr>
                                        <p:cTn id="25"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2" name="圆角矩形 11"/>
          <p:cNvSpPr/>
          <p:nvPr/>
        </p:nvSpPr>
        <p:spPr>
          <a:xfrm>
            <a:off x="6773345" y="2332307"/>
            <a:ext cx="4608512" cy="1488165"/>
          </a:xfrm>
          <a:prstGeom prst="roundRect">
            <a:avLst>
              <a:gd name="adj" fmla="val 3888"/>
            </a:avLst>
          </a:prstGeom>
          <a:noFill/>
          <a:ln w="12700">
            <a:solidFill>
              <a:srgbClr val="2A3D52"/>
            </a:solid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圆角矩形 14"/>
          <p:cNvSpPr/>
          <p:nvPr/>
        </p:nvSpPr>
        <p:spPr>
          <a:xfrm>
            <a:off x="7445419" y="2141444"/>
            <a:ext cx="3264363" cy="480053"/>
          </a:xfrm>
          <a:prstGeom prst="roundRect">
            <a:avLst/>
          </a:prstGeom>
          <a:solidFill>
            <a:srgbClr val="2A3D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vi-VN" altLang="zh-CN" sz="1867" b="1">
                <a:latin typeface="Helvetica" panose="020B0604020202030204" pitchFamily="34" charset="0"/>
                <a:ea typeface="微软雅黑" panose="020B0503020204020204" pitchFamily="34" charset="-122"/>
              </a:rPr>
              <a:t>Khái niệm</a:t>
            </a:r>
            <a:endParaRPr lang="zh-CN" altLang="en-US" sz="1867" b="1" dirty="0">
              <a:latin typeface="Helvetica" panose="020B0604020202030204" pitchFamily="34" charset="0"/>
              <a:ea typeface="微软雅黑" panose="020B0503020204020204" pitchFamily="34" charset="-122"/>
            </a:endParaRPr>
          </a:p>
        </p:txBody>
      </p:sp>
      <p:sp>
        <p:nvSpPr>
          <p:cNvPr id="16" name="圆角矩形 15"/>
          <p:cNvSpPr/>
          <p:nvPr/>
        </p:nvSpPr>
        <p:spPr>
          <a:xfrm>
            <a:off x="6773345" y="4771337"/>
            <a:ext cx="4608512" cy="1488165"/>
          </a:xfrm>
          <a:prstGeom prst="roundRect">
            <a:avLst>
              <a:gd name="adj" fmla="val 6016"/>
            </a:avLst>
          </a:prstGeom>
          <a:noFill/>
          <a:ln w="12700">
            <a:solidFill>
              <a:srgbClr val="2A3D52"/>
            </a:solid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圆角矩形 16"/>
          <p:cNvSpPr/>
          <p:nvPr/>
        </p:nvSpPr>
        <p:spPr>
          <a:xfrm>
            <a:off x="7560827" y="4531310"/>
            <a:ext cx="3264363" cy="480053"/>
          </a:xfrm>
          <a:prstGeom prst="roundRect">
            <a:avLst/>
          </a:prstGeom>
          <a:solidFill>
            <a:srgbClr val="2A3D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vi-VN" altLang="zh-CN" sz="1867" b="1">
                <a:latin typeface="Helvetica" panose="020B0604020202030204" pitchFamily="34" charset="0"/>
                <a:ea typeface="微软雅黑" panose="020B0503020204020204" pitchFamily="34" charset="-122"/>
              </a:rPr>
              <a:t>Phân loại</a:t>
            </a:r>
            <a:endParaRPr lang="zh-CN" altLang="en-US" sz="1867" b="1" dirty="0">
              <a:latin typeface="Helvetica" panose="020B0604020202030204" pitchFamily="34" charset="0"/>
              <a:ea typeface="微软雅黑" panose="020B0503020204020204" pitchFamily="34" charset="-122"/>
            </a:endParaRPr>
          </a:p>
        </p:txBody>
      </p:sp>
      <p:sp>
        <p:nvSpPr>
          <p:cNvPr id="19" name="Rectangle 12"/>
          <p:cNvSpPr/>
          <p:nvPr/>
        </p:nvSpPr>
        <p:spPr>
          <a:xfrm>
            <a:off x="7122455" y="2680083"/>
            <a:ext cx="4143672" cy="1021883"/>
          </a:xfrm>
          <a:prstGeom prst="rect">
            <a:avLst/>
          </a:prstGeom>
        </p:spPr>
        <p:txBody>
          <a:bodyPr wrap="square">
            <a:spAutoFit/>
          </a:bodyPr>
          <a:lstStyle/>
          <a:p>
            <a:pPr algn="just">
              <a:lnSpc>
                <a:spcPct val="150000"/>
              </a:lnSpc>
            </a:pPr>
            <a:r>
              <a:rPr lang="vi-VN" altLang="zh-CN" sz="1400">
                <a:solidFill>
                  <a:schemeClr val="bg1">
                    <a:lumMod val="50000"/>
                  </a:schemeClr>
                </a:solidFill>
                <a:latin typeface="Helvetica" panose="020B0604020202030204" pitchFamily="34" charset="0"/>
                <a:cs typeface="+mn-ea"/>
                <a:sym typeface="+mn-lt"/>
              </a:rPr>
              <a:t>UI Control: Là những thành phần tương tác trong giao diện của ứng dụng. Các lớp UI control đều nằm trong gói </a:t>
            </a:r>
            <a:r>
              <a:rPr lang="vi-VN" altLang="zh-CN" sz="1400" b="1">
                <a:solidFill>
                  <a:schemeClr val="bg1">
                    <a:lumMod val="50000"/>
                  </a:schemeClr>
                </a:solidFill>
                <a:latin typeface="Helvetica" panose="020B0604020202030204" pitchFamily="34" charset="0"/>
                <a:cs typeface="+mn-ea"/>
                <a:sym typeface="+mn-lt"/>
              </a:rPr>
              <a:t>javafx.scene.control</a:t>
            </a:r>
            <a:r>
              <a:rPr lang="vi-VN" altLang="zh-CN" sz="1400">
                <a:solidFill>
                  <a:schemeClr val="bg1">
                    <a:lumMod val="50000"/>
                  </a:schemeClr>
                </a:solidFill>
                <a:latin typeface="Helvetica" panose="020B0604020202030204" pitchFamily="34" charset="0"/>
                <a:cs typeface="+mn-ea"/>
                <a:sym typeface="+mn-lt"/>
              </a:rPr>
              <a:t>.</a:t>
            </a:r>
            <a:endParaRPr lang="zh-CN" altLang="en-US" sz="1400" b="1" dirty="0">
              <a:solidFill>
                <a:schemeClr val="bg1">
                  <a:lumMod val="50000"/>
                </a:schemeClr>
              </a:solidFill>
              <a:latin typeface="Helvetica" panose="020B0604020202030204" pitchFamily="34" charset="0"/>
              <a:cs typeface="+mn-ea"/>
              <a:sym typeface="+mn-lt"/>
            </a:endParaRPr>
          </a:p>
        </p:txBody>
      </p:sp>
      <p:sp>
        <p:nvSpPr>
          <p:cNvPr id="20" name="Rectangle 12"/>
          <p:cNvSpPr/>
          <p:nvPr/>
        </p:nvSpPr>
        <p:spPr>
          <a:xfrm>
            <a:off x="6854654" y="4974278"/>
            <a:ext cx="4608512" cy="1285224"/>
          </a:xfrm>
          <a:prstGeom prst="rect">
            <a:avLst/>
          </a:prstGeom>
        </p:spPr>
        <p:txBody>
          <a:bodyPr wrap="square">
            <a:spAutoFit/>
          </a:bodyPr>
          <a:lstStyle/>
          <a:p>
            <a:pPr>
              <a:lnSpc>
                <a:spcPct val="150000"/>
              </a:lnSpc>
            </a:pPr>
            <a:r>
              <a:rPr lang="vi-VN" altLang="zh-CN" sz="1333">
                <a:solidFill>
                  <a:schemeClr val="bg1">
                    <a:lumMod val="50000"/>
                  </a:schemeClr>
                </a:solidFill>
                <a:latin typeface="Helvetica" panose="020B0604020202030204" pitchFamily="34" charset="0"/>
                <a:cs typeface="+mn-ea"/>
                <a:sym typeface="+mn-lt"/>
              </a:rPr>
              <a:t>Các UI Control trong JavaFX bao gồm: </a:t>
            </a:r>
          </a:p>
          <a:p>
            <a:pPr>
              <a:lnSpc>
                <a:spcPct val="150000"/>
              </a:lnSpc>
            </a:pPr>
            <a:r>
              <a:rPr lang="vi-VN" altLang="zh-CN" sz="1333">
                <a:solidFill>
                  <a:schemeClr val="bg1">
                    <a:lumMod val="50000"/>
                  </a:schemeClr>
                </a:solidFill>
                <a:latin typeface="Helvetica" panose="020B0604020202030204" pitchFamily="34" charset="0"/>
                <a:cs typeface="+mn-ea"/>
                <a:sym typeface="+mn-lt"/>
              </a:rPr>
              <a:t>1. Button	      2. Label              3. CheckBox</a:t>
            </a:r>
          </a:p>
          <a:p>
            <a:pPr>
              <a:lnSpc>
                <a:spcPct val="150000"/>
              </a:lnSpc>
            </a:pPr>
            <a:r>
              <a:rPr lang="vi-VN" altLang="zh-CN" sz="1333">
                <a:solidFill>
                  <a:schemeClr val="bg1">
                    <a:lumMod val="50000"/>
                  </a:schemeClr>
                </a:solidFill>
                <a:latin typeface="Helvetica" panose="020B0604020202030204" pitchFamily="34" charset="0"/>
                <a:cs typeface="+mn-ea"/>
                <a:sym typeface="+mn-lt"/>
              </a:rPr>
              <a:t>4. ComboBox    5. RadioButton   6. TextArea</a:t>
            </a:r>
          </a:p>
          <a:p>
            <a:pPr>
              <a:lnSpc>
                <a:spcPct val="150000"/>
              </a:lnSpc>
            </a:pPr>
            <a:r>
              <a:rPr lang="vi-VN" altLang="zh-CN" sz="1333">
                <a:solidFill>
                  <a:schemeClr val="bg1">
                    <a:lumMod val="50000"/>
                  </a:schemeClr>
                </a:solidFill>
                <a:latin typeface="Helvetica" panose="020B0604020202030204" pitchFamily="34" charset="0"/>
                <a:cs typeface="+mn-ea"/>
                <a:sym typeface="+mn-lt"/>
              </a:rPr>
              <a:t>7. Slider            8. ScrollBar         9. ListView   10. TextField                 </a:t>
            </a:r>
            <a:endParaRPr lang="zh-CN" altLang="en-US" sz="1333" dirty="0">
              <a:solidFill>
                <a:schemeClr val="bg1">
                  <a:lumMod val="50000"/>
                </a:schemeClr>
              </a:solidFill>
              <a:latin typeface="Helvetica" panose="020B0604020202030204" pitchFamily="34" charset="0"/>
              <a:cs typeface="+mn-ea"/>
              <a:sym typeface="+mn-lt"/>
            </a:endParaRPr>
          </a:p>
        </p:txBody>
      </p:sp>
      <p:sp>
        <p:nvSpPr>
          <p:cNvPr id="2" name="文本框 13">
            <a:extLst>
              <a:ext uri="{FF2B5EF4-FFF2-40B4-BE49-F238E27FC236}">
                <a16:creationId xmlns:a16="http://schemas.microsoft.com/office/drawing/2014/main" id="{141AAB7C-5644-4B88-B696-75DDB1FA0739}"/>
              </a:ext>
            </a:extLst>
          </p:cNvPr>
          <p:cNvSpPr txBox="1"/>
          <p:nvPr/>
        </p:nvSpPr>
        <p:spPr>
          <a:xfrm>
            <a:off x="2570063" y="214991"/>
            <a:ext cx="7614585" cy="707886"/>
          </a:xfrm>
          <a:prstGeom prst="rect">
            <a:avLst/>
          </a:prstGeom>
          <a:noFill/>
          <a:effectLst/>
        </p:spPr>
        <p:txBody>
          <a:bodyPr wrap="none" rtlCol="0">
            <a:spAutoFit/>
          </a:bodyPr>
          <a:lstStyle/>
          <a:p>
            <a:r>
              <a:rPr lang="vi-VN" altLang="zh-CN" sz="4000" b="1">
                <a:solidFill>
                  <a:srgbClr val="2A3D52"/>
                </a:solidFill>
                <a:latin typeface="Helvetica" panose="020B0604020202030204" pitchFamily="34" charset="0"/>
                <a:ea typeface="幼圆" panose="02010509060101010101" pitchFamily="49" charset="-122"/>
              </a:rPr>
              <a:t>Giới thiệu chung về UI Control</a:t>
            </a:r>
            <a:endParaRPr lang="en-US" altLang="zh-CN" sz="4000" b="1">
              <a:solidFill>
                <a:srgbClr val="2A3D52"/>
              </a:solidFill>
              <a:latin typeface="Helvetica" panose="020B0604020202030204" pitchFamily="34" charset="0"/>
              <a:ea typeface="幼圆" panose="02010509060101010101" pitchFamily="49" charset="-122"/>
            </a:endParaRPr>
          </a:p>
        </p:txBody>
      </p:sp>
      <p:pic>
        <p:nvPicPr>
          <p:cNvPr id="21" name="Picture 20">
            <a:extLst>
              <a:ext uri="{FF2B5EF4-FFF2-40B4-BE49-F238E27FC236}">
                <a16:creationId xmlns:a16="http://schemas.microsoft.com/office/drawing/2014/main" id="{F386575C-64A3-4EB3-A802-50DF9279256B}"/>
              </a:ext>
            </a:extLst>
          </p:cNvPr>
          <p:cNvPicPr/>
          <p:nvPr/>
        </p:nvPicPr>
        <p:blipFill>
          <a:blip r:embed="rId9">
            <a:extLst>
              <a:ext uri="{28A0092B-C50C-407E-A947-70E740481C1C}">
                <a14:useLocalDpi xmlns:a14="http://schemas.microsoft.com/office/drawing/2010/main" val="0"/>
              </a:ext>
            </a:extLst>
          </a:blip>
          <a:stretch>
            <a:fillRect/>
          </a:stretch>
        </p:blipFill>
        <p:spPr>
          <a:xfrm>
            <a:off x="152771" y="2141444"/>
            <a:ext cx="6497861" cy="4102796"/>
          </a:xfrm>
          <a:prstGeom prst="rect">
            <a:avLst/>
          </a:prstGeom>
        </p:spPr>
      </p:pic>
    </p:spTree>
    <p:extLst>
      <p:ext uri="{BB962C8B-B14F-4D97-AF65-F5344CB8AC3E}">
        <p14:creationId xmlns:p14="http://schemas.microsoft.com/office/powerpoint/2010/main" val="2267616036"/>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5"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15"/>
                                        </p:tgtEl>
                                        <p:attrNameLst>
                                          <p:attrName>ppt_w</p:attrName>
                                        </p:attrNameLst>
                                      </p:cBhvr>
                                      <p:tavLst>
                                        <p:tav tm="0">
                                          <p:val>
                                            <p:strVal val="#ppt_w*.05"/>
                                          </p:val>
                                        </p:tav>
                                        <p:tav tm="100000">
                                          <p:val>
                                            <p:strVal val="#ppt_w"/>
                                          </p:val>
                                        </p:tav>
                                      </p:tavLst>
                                    </p:anim>
                                    <p:anim calcmode="lin" valueType="num">
                                      <p:cBhvr>
                                        <p:cTn id="15" dur="1000" fill="hold"/>
                                        <p:tgtEl>
                                          <p:spTgt spid="15"/>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15"/>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15"/>
                                        </p:tgtEl>
                                      </p:cBhvr>
                                    </p:animEffect>
                                  </p:childTnLst>
                                </p:cTn>
                              </p:par>
                            </p:childTnLst>
                          </p:cTn>
                        </p:par>
                        <p:par>
                          <p:cTn id="20" fill="hold">
                            <p:stCondLst>
                              <p:cond delay="1500"/>
                            </p:stCondLst>
                            <p:childTnLst>
                              <p:par>
                                <p:cTn id="21" presetID="21" presetClass="entr" presetSubtype="1"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heel(1)">
                                      <p:cBhvr>
                                        <p:cTn id="23" dur="500"/>
                                        <p:tgtEl>
                                          <p:spTgt spid="12"/>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childTnLst>
                          </p:cTn>
                        </p:par>
                        <p:par>
                          <p:cTn id="30" fill="hold">
                            <p:stCondLst>
                              <p:cond delay="2500"/>
                            </p:stCondLst>
                            <p:childTnLst>
                              <p:par>
                                <p:cTn id="31" presetID="25"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50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34" dur="50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35" dur="500" accel="50000" fill="hold">
                                          <p:stCondLst>
                                            <p:cond delay="500"/>
                                          </p:stCondLst>
                                        </p:cTn>
                                        <p:tgtEl>
                                          <p:spTgt spid="17"/>
                                        </p:tgtEl>
                                        <p:attrNameLst>
                                          <p:attrName>ppt_w</p:attrName>
                                        </p:attrNameLst>
                                      </p:cBhvr>
                                      <p:tavLst>
                                        <p:tav tm="0">
                                          <p:val>
                                            <p:strVal val="#ppt_w*.05"/>
                                          </p:val>
                                        </p:tav>
                                        <p:tav tm="100000">
                                          <p:val>
                                            <p:strVal val="#ppt_w"/>
                                          </p:val>
                                        </p:tav>
                                      </p:tavLst>
                                    </p:anim>
                                    <p:anim calcmode="lin" valueType="num">
                                      <p:cBhvr>
                                        <p:cTn id="36" dur="1000" fill="hold"/>
                                        <p:tgtEl>
                                          <p:spTgt spid="17"/>
                                        </p:tgtEl>
                                        <p:attrNameLst>
                                          <p:attrName>ppt_h</p:attrName>
                                        </p:attrNameLst>
                                      </p:cBhvr>
                                      <p:tavLst>
                                        <p:tav tm="0">
                                          <p:val>
                                            <p:strVal val="#ppt_h"/>
                                          </p:val>
                                        </p:tav>
                                        <p:tav tm="100000">
                                          <p:val>
                                            <p:strVal val="#ppt_h"/>
                                          </p:val>
                                        </p:tav>
                                      </p:tavLst>
                                    </p:anim>
                                    <p:anim calcmode="lin" valueType="num">
                                      <p:cBhvr>
                                        <p:cTn id="37" dur="50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38" dur="50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39" dur="500" accel="50000" fill="hold">
                                          <p:stCondLst>
                                            <p:cond delay="500"/>
                                          </p:stCondLst>
                                        </p:cTn>
                                        <p:tgtEl>
                                          <p:spTgt spid="17"/>
                                        </p:tgtEl>
                                        <p:attrNameLst>
                                          <p:attrName>ppt_y</p:attrName>
                                        </p:attrNameLst>
                                      </p:cBhvr>
                                      <p:tavLst>
                                        <p:tav tm="0">
                                          <p:val>
                                            <p:strVal val="#ppt_y+.1"/>
                                          </p:val>
                                        </p:tav>
                                        <p:tav tm="100000">
                                          <p:val>
                                            <p:strVal val="#ppt_y"/>
                                          </p:val>
                                        </p:tav>
                                      </p:tavLst>
                                    </p:anim>
                                    <p:animEffect transition="in" filter="fade">
                                      <p:cBhvr>
                                        <p:cTn id="40" dur="1000" decel="50000">
                                          <p:stCondLst>
                                            <p:cond delay="0"/>
                                          </p:stCondLst>
                                        </p:cTn>
                                        <p:tgtEl>
                                          <p:spTgt spid="17"/>
                                        </p:tgtEl>
                                      </p:cBhvr>
                                    </p:animEffect>
                                  </p:childTnLst>
                                </p:cTn>
                              </p:par>
                            </p:childTnLst>
                          </p:cTn>
                        </p:par>
                        <p:par>
                          <p:cTn id="41" fill="hold">
                            <p:stCondLst>
                              <p:cond delay="3500"/>
                            </p:stCondLst>
                            <p:childTnLst>
                              <p:par>
                                <p:cTn id="42" presetID="21" presetClass="entr" presetSubtype="1"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heel(1)">
                                      <p:cBhvr>
                                        <p:cTn id="44" dur="500"/>
                                        <p:tgtEl>
                                          <p:spTgt spid="16"/>
                                        </p:tgtEl>
                                      </p:cBhvr>
                                    </p:animEffect>
                                  </p:childTnLst>
                                </p:cTn>
                              </p:par>
                            </p:childTnLst>
                          </p:cTn>
                        </p:par>
                        <p:par>
                          <p:cTn id="45" fill="hold">
                            <p:stCondLst>
                              <p:cond delay="4000"/>
                            </p:stCondLst>
                            <p:childTnLst>
                              <p:par>
                                <p:cTn id="46" presetID="53" presetClass="entr" presetSubtype="16"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9"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4948212" y="130582"/>
            <a:ext cx="2398413"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Label</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711262"/>
            <a:ext cx="11453219" cy="830997"/>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Label: Là một UI Control, nó được mở rộng từ lớp Labeled và có thể hiển thị văn bản, hình ảnh hoặc cả hai. </a:t>
            </a:r>
            <a:endParaRPr lang="en-US" sz="2400"/>
          </a:p>
        </p:txBody>
      </p:sp>
      <p:sp>
        <p:nvSpPr>
          <p:cNvPr id="2" name="TextBox 1">
            <a:extLst>
              <a:ext uri="{FF2B5EF4-FFF2-40B4-BE49-F238E27FC236}">
                <a16:creationId xmlns:a16="http://schemas.microsoft.com/office/drawing/2014/main" id="{99080908-C712-4187-8219-CFD484D00BF4}"/>
              </a:ext>
            </a:extLst>
          </p:cNvPr>
          <p:cNvSpPr txBox="1"/>
          <p:nvPr/>
        </p:nvSpPr>
        <p:spPr>
          <a:xfrm>
            <a:off x="274182" y="2546180"/>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về Label:</a:t>
            </a:r>
            <a:endParaRPr lang="en-US" sz="2400"/>
          </a:p>
        </p:txBody>
      </p:sp>
      <p:pic>
        <p:nvPicPr>
          <p:cNvPr id="8194" name="Picture 2">
            <a:extLst>
              <a:ext uri="{FF2B5EF4-FFF2-40B4-BE49-F238E27FC236}">
                <a16:creationId xmlns:a16="http://schemas.microsoft.com/office/drawing/2014/main" id="{8E3DAE32-2DC7-4170-857A-FB29726EE679}"/>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857892" y="3007845"/>
            <a:ext cx="6476215" cy="3571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230412"/>
      </p:ext>
    </p:extLst>
  </p:cSld>
  <p:clrMapOvr>
    <a:masterClrMapping/>
  </p:clrMapOvr>
  <p:transition spd="slow" advClick="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6" presetClass="entr" presetSubtype="21" fill="hold" nodeType="afterEffect">
                                  <p:stCondLst>
                                    <p:cond delay="0"/>
                                  </p:stCondLst>
                                  <p:childTnLst>
                                    <p:set>
                                      <p:cBhvr>
                                        <p:cTn id="16" dur="1" fill="hold">
                                          <p:stCondLst>
                                            <p:cond delay="0"/>
                                          </p:stCondLst>
                                        </p:cTn>
                                        <p:tgtEl>
                                          <p:spTgt spid="8194"/>
                                        </p:tgtEl>
                                        <p:attrNameLst>
                                          <p:attrName>style.visibility</p:attrName>
                                        </p:attrNameLst>
                                      </p:cBhvr>
                                      <p:to>
                                        <p:strVal val="visible"/>
                                      </p:to>
                                    </p:set>
                                    <p:animEffect transition="in" filter="barn(inVertical)">
                                      <p:cBhvr>
                                        <p:cTn id="1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214" y="15275"/>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496" y="1116106"/>
            <a:ext cx="4578457" cy="4666130"/>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3724" y="5818079"/>
            <a:ext cx="2439742" cy="909548"/>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55955" y="4609424"/>
            <a:ext cx="1491672" cy="1317349"/>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1255" y="4400531"/>
            <a:ext cx="2343136" cy="2030506"/>
          </a:xfrm>
          <a:prstGeom prst="rect">
            <a:avLst/>
          </a:prstGeom>
        </p:spPr>
      </p:pic>
      <p:pic>
        <p:nvPicPr>
          <p:cNvPr id="9" name="图片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47627" y="4463956"/>
            <a:ext cx="1048141" cy="1650548"/>
          </a:xfrm>
          <a:prstGeom prst="rect">
            <a:avLst/>
          </a:prstGeom>
        </p:spPr>
      </p:pic>
      <p:grpSp>
        <p:nvGrpSpPr>
          <p:cNvPr id="14" name="组合 13"/>
          <p:cNvGrpSpPr/>
          <p:nvPr/>
        </p:nvGrpSpPr>
        <p:grpSpPr>
          <a:xfrm>
            <a:off x="5719472" y="332588"/>
            <a:ext cx="748147" cy="748148"/>
            <a:chOff x="7531331" y="1259522"/>
            <a:chExt cx="748147" cy="748148"/>
          </a:xfrm>
        </p:grpSpPr>
        <p:sp>
          <p:nvSpPr>
            <p:cNvPr id="15" name="Freeform 10"/>
            <p:cNvSpPr>
              <a:spLocks/>
            </p:cNvSpPr>
            <p:nvPr/>
          </p:nvSpPr>
          <p:spPr bwMode="auto">
            <a:xfrm>
              <a:off x="7531331" y="1259522"/>
              <a:ext cx="748147" cy="748148"/>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2A3D5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文本框 15"/>
            <p:cNvSpPr txBox="1"/>
            <p:nvPr/>
          </p:nvSpPr>
          <p:spPr>
            <a:xfrm>
              <a:off x="7631082" y="1292772"/>
              <a:ext cx="543739" cy="707886"/>
            </a:xfrm>
            <a:prstGeom prst="rect">
              <a:avLst/>
            </a:prstGeom>
            <a:noFill/>
          </p:spPr>
          <p:txBody>
            <a:bodyPr wrap="none" rtlCol="0">
              <a:spAutoFit/>
            </a:bodyPr>
            <a:lstStyle/>
            <a:p>
              <a:r>
                <a:rPr lang="en-US" altLang="zh-CN" sz="4000" b="1" dirty="0">
                  <a:solidFill>
                    <a:srgbClr val="F0F0F0"/>
                  </a:solidFill>
                  <a:latin typeface="Agency FB" panose="020B0503020202020204" pitchFamily="34" charset="0"/>
                  <a:ea typeface="微软雅黑" panose="020B0503020204020204" pitchFamily="34" charset="-122"/>
                </a:rPr>
                <a:t>01</a:t>
              </a:r>
              <a:endParaRPr lang="zh-CN" altLang="en-US" sz="4000" b="1" dirty="0">
                <a:solidFill>
                  <a:srgbClr val="F0F0F0"/>
                </a:solidFill>
                <a:latin typeface="Agency FB" panose="020B0503020202020204" pitchFamily="34" charset="0"/>
                <a:ea typeface="微软雅黑" panose="020B0503020204020204" pitchFamily="34" charset="-122"/>
              </a:endParaRPr>
            </a:p>
          </p:txBody>
        </p:sp>
      </p:grpSp>
      <p:grpSp>
        <p:nvGrpSpPr>
          <p:cNvPr id="17" name="组合 16"/>
          <p:cNvGrpSpPr/>
          <p:nvPr/>
        </p:nvGrpSpPr>
        <p:grpSpPr>
          <a:xfrm>
            <a:off x="5719472" y="1413324"/>
            <a:ext cx="748147" cy="748148"/>
            <a:chOff x="7531329" y="2452432"/>
            <a:chExt cx="748147" cy="748148"/>
          </a:xfrm>
        </p:grpSpPr>
        <p:sp>
          <p:nvSpPr>
            <p:cNvPr id="18" name="Freeform 10"/>
            <p:cNvSpPr>
              <a:spLocks/>
            </p:cNvSpPr>
            <p:nvPr/>
          </p:nvSpPr>
          <p:spPr bwMode="auto">
            <a:xfrm>
              <a:off x="7531329" y="2452432"/>
              <a:ext cx="748147" cy="748148"/>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2A3D5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文本框 18"/>
            <p:cNvSpPr txBox="1"/>
            <p:nvPr/>
          </p:nvSpPr>
          <p:spPr>
            <a:xfrm>
              <a:off x="7578182" y="2472563"/>
              <a:ext cx="649537" cy="707886"/>
            </a:xfrm>
            <a:prstGeom prst="rect">
              <a:avLst/>
            </a:prstGeom>
            <a:noFill/>
          </p:spPr>
          <p:txBody>
            <a:bodyPr wrap="none" rtlCol="0">
              <a:spAutoFit/>
            </a:bodyPr>
            <a:lstStyle/>
            <a:p>
              <a:r>
                <a:rPr lang="en-US" altLang="zh-CN" sz="4000" b="1" dirty="0">
                  <a:solidFill>
                    <a:srgbClr val="F0F0F0"/>
                  </a:solidFill>
                  <a:latin typeface="Agency FB" panose="020B0503020202020204" pitchFamily="34" charset="0"/>
                  <a:ea typeface="微软雅黑" panose="020B0503020204020204" pitchFamily="34" charset="-122"/>
                </a:rPr>
                <a:t>02</a:t>
              </a:r>
              <a:endParaRPr lang="zh-CN" altLang="en-US" sz="4000" b="1" dirty="0">
                <a:solidFill>
                  <a:srgbClr val="F0F0F0"/>
                </a:solidFill>
                <a:latin typeface="Agency FB" panose="020B0503020202020204" pitchFamily="34" charset="0"/>
                <a:ea typeface="微软雅黑" panose="020B0503020204020204" pitchFamily="34" charset="-122"/>
              </a:endParaRPr>
            </a:p>
          </p:txBody>
        </p:sp>
      </p:grpSp>
      <p:grpSp>
        <p:nvGrpSpPr>
          <p:cNvPr id="20" name="组合 19"/>
          <p:cNvGrpSpPr/>
          <p:nvPr/>
        </p:nvGrpSpPr>
        <p:grpSpPr>
          <a:xfrm>
            <a:off x="5719472" y="2494060"/>
            <a:ext cx="748147" cy="748148"/>
            <a:chOff x="7531329" y="3645342"/>
            <a:chExt cx="748147" cy="748148"/>
          </a:xfrm>
        </p:grpSpPr>
        <p:sp>
          <p:nvSpPr>
            <p:cNvPr id="21" name="Freeform 10"/>
            <p:cNvSpPr>
              <a:spLocks/>
            </p:cNvSpPr>
            <p:nvPr/>
          </p:nvSpPr>
          <p:spPr bwMode="auto">
            <a:xfrm>
              <a:off x="7531329" y="3645342"/>
              <a:ext cx="748147" cy="748148"/>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2A3D5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文本框 21"/>
            <p:cNvSpPr txBox="1"/>
            <p:nvPr/>
          </p:nvSpPr>
          <p:spPr>
            <a:xfrm>
              <a:off x="7582166" y="3665473"/>
              <a:ext cx="659155" cy="707886"/>
            </a:xfrm>
            <a:prstGeom prst="rect">
              <a:avLst/>
            </a:prstGeom>
            <a:noFill/>
          </p:spPr>
          <p:txBody>
            <a:bodyPr wrap="none" rtlCol="0">
              <a:spAutoFit/>
            </a:bodyPr>
            <a:lstStyle/>
            <a:p>
              <a:r>
                <a:rPr lang="en-US" altLang="zh-CN" sz="4000" b="1" dirty="0">
                  <a:solidFill>
                    <a:srgbClr val="F0F0F0"/>
                  </a:solidFill>
                  <a:latin typeface="Agency FB" panose="020B0503020202020204" pitchFamily="34" charset="0"/>
                  <a:ea typeface="微软雅黑" panose="020B0503020204020204" pitchFamily="34" charset="-122"/>
                </a:rPr>
                <a:t>03</a:t>
              </a:r>
              <a:endParaRPr lang="zh-CN" altLang="en-US" sz="4000" b="1" dirty="0">
                <a:solidFill>
                  <a:srgbClr val="F0F0F0"/>
                </a:solidFill>
                <a:latin typeface="Agency FB" panose="020B0503020202020204" pitchFamily="34" charset="0"/>
                <a:ea typeface="微软雅黑" panose="020B0503020204020204" pitchFamily="34" charset="-122"/>
              </a:endParaRPr>
            </a:p>
          </p:txBody>
        </p:sp>
      </p:grpSp>
      <p:grpSp>
        <p:nvGrpSpPr>
          <p:cNvPr id="23" name="组合 22"/>
          <p:cNvGrpSpPr/>
          <p:nvPr/>
        </p:nvGrpSpPr>
        <p:grpSpPr>
          <a:xfrm>
            <a:off x="5731193" y="3574796"/>
            <a:ext cx="748147" cy="748148"/>
            <a:chOff x="7531329" y="4838252"/>
            <a:chExt cx="748147" cy="748148"/>
          </a:xfrm>
        </p:grpSpPr>
        <p:sp>
          <p:nvSpPr>
            <p:cNvPr id="24" name="Freeform 10"/>
            <p:cNvSpPr>
              <a:spLocks/>
            </p:cNvSpPr>
            <p:nvPr/>
          </p:nvSpPr>
          <p:spPr bwMode="auto">
            <a:xfrm>
              <a:off x="7531329" y="4838252"/>
              <a:ext cx="748147" cy="748148"/>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2A3D5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文本框 24"/>
            <p:cNvSpPr txBox="1"/>
            <p:nvPr/>
          </p:nvSpPr>
          <p:spPr>
            <a:xfrm>
              <a:off x="7585189" y="4858383"/>
              <a:ext cx="659155" cy="707886"/>
            </a:xfrm>
            <a:prstGeom prst="rect">
              <a:avLst/>
            </a:prstGeom>
            <a:noFill/>
          </p:spPr>
          <p:txBody>
            <a:bodyPr wrap="none" rtlCol="0">
              <a:spAutoFit/>
            </a:bodyPr>
            <a:lstStyle/>
            <a:p>
              <a:r>
                <a:rPr lang="en-US" altLang="zh-CN" sz="4000" b="1" dirty="0">
                  <a:solidFill>
                    <a:srgbClr val="F0F0F0"/>
                  </a:solidFill>
                  <a:latin typeface="Agency FB" panose="020B0503020202020204" pitchFamily="34" charset="0"/>
                  <a:ea typeface="微软雅黑" panose="020B0503020204020204" pitchFamily="34" charset="-122"/>
                </a:rPr>
                <a:t>04</a:t>
              </a:r>
              <a:endParaRPr lang="zh-CN" altLang="en-US" sz="4000" b="1" dirty="0">
                <a:solidFill>
                  <a:srgbClr val="F0F0F0"/>
                </a:solidFill>
                <a:latin typeface="Agency FB" panose="020B0503020202020204" pitchFamily="34" charset="0"/>
                <a:ea typeface="微软雅黑" panose="020B0503020204020204" pitchFamily="34" charset="-122"/>
              </a:endParaRPr>
            </a:p>
          </p:txBody>
        </p:sp>
      </p:grpSp>
      <p:sp>
        <p:nvSpPr>
          <p:cNvPr id="26" name="文本框 25"/>
          <p:cNvSpPr txBox="1"/>
          <p:nvPr/>
        </p:nvSpPr>
        <p:spPr>
          <a:xfrm>
            <a:off x="6566339" y="457967"/>
            <a:ext cx="4394152" cy="584775"/>
          </a:xfrm>
          <a:prstGeom prst="rect">
            <a:avLst/>
          </a:prstGeom>
          <a:noFill/>
        </p:spPr>
        <p:txBody>
          <a:bodyPr wrap="none" rtlCol="0">
            <a:spAutoFit/>
          </a:bodyPr>
          <a:lstStyle/>
          <a:p>
            <a:r>
              <a:rPr lang="vi-VN" altLang="zh-CN" sz="3200" b="1">
                <a:solidFill>
                  <a:srgbClr val="2A3D52"/>
                </a:solidFill>
                <a:latin typeface="Helvetica" panose="020B0604020202030204" pitchFamily="34" charset="0"/>
                <a:ea typeface="幼圆" panose="02010509060101010101" pitchFamily="49" charset="-122"/>
              </a:rPr>
              <a:t>Tổng quan về JavaFX</a:t>
            </a:r>
            <a:endParaRPr lang="zh-CN" altLang="en-US" sz="3200" b="1" dirty="0">
              <a:solidFill>
                <a:srgbClr val="2A3D52"/>
              </a:solidFill>
              <a:latin typeface="Helvetica" panose="020B0604020202030204" pitchFamily="34" charset="0"/>
              <a:ea typeface="幼圆" panose="02010509060101010101" pitchFamily="49" charset="-122"/>
            </a:endParaRPr>
          </a:p>
        </p:txBody>
      </p:sp>
      <p:sp>
        <p:nvSpPr>
          <p:cNvPr id="27" name="文本框 26"/>
          <p:cNvSpPr txBox="1"/>
          <p:nvPr/>
        </p:nvSpPr>
        <p:spPr>
          <a:xfrm>
            <a:off x="6566339" y="1495010"/>
            <a:ext cx="5328703" cy="584775"/>
          </a:xfrm>
          <a:prstGeom prst="rect">
            <a:avLst/>
          </a:prstGeom>
          <a:noFill/>
        </p:spPr>
        <p:txBody>
          <a:bodyPr wrap="none" rtlCol="0">
            <a:spAutoFit/>
          </a:bodyPr>
          <a:lstStyle/>
          <a:p>
            <a:r>
              <a:rPr lang="vi-VN" altLang="zh-CN" sz="3200" b="1">
                <a:solidFill>
                  <a:srgbClr val="2A3D52"/>
                </a:solidFill>
                <a:latin typeface="Helvetica" panose="020B0604020202030204" pitchFamily="34" charset="0"/>
                <a:ea typeface="幼圆" panose="02010509060101010101" pitchFamily="49" charset="-122"/>
              </a:rPr>
              <a:t>Layout Pane trong JavaFX</a:t>
            </a:r>
            <a:endParaRPr lang="zh-CN" altLang="en-US" sz="3200" b="1" dirty="0">
              <a:solidFill>
                <a:srgbClr val="2A3D52"/>
              </a:solidFill>
              <a:latin typeface="Helvetica" panose="020B0604020202030204" pitchFamily="34" charset="0"/>
              <a:ea typeface="幼圆" panose="02010509060101010101" pitchFamily="49" charset="-122"/>
            </a:endParaRPr>
          </a:p>
        </p:txBody>
      </p:sp>
      <p:sp>
        <p:nvSpPr>
          <p:cNvPr id="28" name="文本框 27"/>
          <p:cNvSpPr txBox="1"/>
          <p:nvPr/>
        </p:nvSpPr>
        <p:spPr>
          <a:xfrm>
            <a:off x="6566339" y="2503402"/>
            <a:ext cx="4875053" cy="584775"/>
          </a:xfrm>
          <a:prstGeom prst="rect">
            <a:avLst/>
          </a:prstGeom>
          <a:noFill/>
        </p:spPr>
        <p:txBody>
          <a:bodyPr wrap="none" rtlCol="0">
            <a:spAutoFit/>
          </a:bodyPr>
          <a:lstStyle/>
          <a:p>
            <a:r>
              <a:rPr lang="vi-VN" altLang="zh-CN" sz="3200" b="1">
                <a:solidFill>
                  <a:srgbClr val="2A3D52"/>
                </a:solidFill>
                <a:latin typeface="Helvetica" panose="020B0604020202030204" pitchFamily="34" charset="0"/>
                <a:ea typeface="幼圆" panose="02010509060101010101" pitchFamily="49" charset="-122"/>
              </a:rPr>
              <a:t>UI Control trong JavaFX</a:t>
            </a:r>
            <a:endParaRPr lang="zh-CN" altLang="en-US" sz="3200" b="1" dirty="0">
              <a:solidFill>
                <a:srgbClr val="2A3D52"/>
              </a:solidFill>
              <a:latin typeface="Helvetica" panose="020B0604020202030204" pitchFamily="34" charset="0"/>
              <a:ea typeface="幼圆" panose="02010509060101010101" pitchFamily="49" charset="-122"/>
            </a:endParaRPr>
          </a:p>
        </p:txBody>
      </p:sp>
      <p:sp>
        <p:nvSpPr>
          <p:cNvPr id="29" name="文本框 28"/>
          <p:cNvSpPr txBox="1"/>
          <p:nvPr/>
        </p:nvSpPr>
        <p:spPr>
          <a:xfrm>
            <a:off x="6566339" y="3656482"/>
            <a:ext cx="4761240" cy="584775"/>
          </a:xfrm>
          <a:prstGeom prst="rect">
            <a:avLst/>
          </a:prstGeom>
          <a:noFill/>
        </p:spPr>
        <p:txBody>
          <a:bodyPr wrap="none" rtlCol="0">
            <a:spAutoFit/>
          </a:bodyPr>
          <a:lstStyle/>
          <a:p>
            <a:r>
              <a:rPr lang="vi-VN" altLang="zh-CN" sz="3200" b="1">
                <a:solidFill>
                  <a:srgbClr val="2A3D52"/>
                </a:solidFill>
                <a:latin typeface="Helvetica" panose="020B0604020202030204" pitchFamily="34" charset="0"/>
                <a:ea typeface="幼圆" panose="02010509060101010101" pitchFamily="49" charset="-122"/>
              </a:rPr>
              <a:t>2D Shape trong JavaFX</a:t>
            </a:r>
            <a:endParaRPr lang="zh-CN" altLang="en-US" sz="3200" b="1" dirty="0">
              <a:solidFill>
                <a:srgbClr val="2A3D52"/>
              </a:solidFill>
              <a:latin typeface="Helvetica" panose="020B0604020202030204" pitchFamily="34" charset="0"/>
              <a:ea typeface="幼圆" panose="02010509060101010101" pitchFamily="49" charset="-122"/>
            </a:endParaRPr>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1837514" y="2733736"/>
            <a:ext cx="2636881" cy="769441"/>
          </a:xfrm>
          <a:prstGeom prst="rect">
            <a:avLst/>
          </a:prstGeom>
          <a:noFill/>
        </p:spPr>
        <p:txBody>
          <a:bodyPr wrap="square" rtlCol="0">
            <a:spAutoFit/>
          </a:bodyPr>
          <a:lstStyle/>
          <a:p>
            <a:pPr algn="dist"/>
            <a:r>
              <a:rPr lang="vi-VN" altLang="zh-CN" sz="4400">
                <a:solidFill>
                  <a:schemeClr val="bg1"/>
                </a:solidFill>
                <a:latin typeface="华文细黑" panose="02010600040101010101" pitchFamily="2" charset="-122"/>
                <a:ea typeface="华文细黑" panose="02010600040101010101" pitchFamily="2" charset="-122"/>
              </a:rPr>
              <a:t>Nội dung </a:t>
            </a:r>
            <a:endParaRPr lang="zh-CN" altLang="en-US" sz="4400" dirty="0">
              <a:solidFill>
                <a:schemeClr val="bg1"/>
              </a:solidFill>
              <a:latin typeface="华文细黑" panose="02010600040101010101" pitchFamily="2" charset="-122"/>
              <a:ea typeface="华文细黑" panose="02010600040101010101" pitchFamily="2" charset="-122"/>
            </a:endParaRPr>
          </a:p>
        </p:txBody>
      </p:sp>
      <p:grpSp>
        <p:nvGrpSpPr>
          <p:cNvPr id="30" name="组合 22">
            <a:extLst>
              <a:ext uri="{FF2B5EF4-FFF2-40B4-BE49-F238E27FC236}">
                <a16:creationId xmlns:a16="http://schemas.microsoft.com/office/drawing/2014/main" id="{463C2E16-8D69-454C-B0A7-9244333E5CE1}"/>
              </a:ext>
            </a:extLst>
          </p:cNvPr>
          <p:cNvGrpSpPr/>
          <p:nvPr/>
        </p:nvGrpSpPr>
        <p:grpSpPr>
          <a:xfrm>
            <a:off x="5728866" y="4655532"/>
            <a:ext cx="748147" cy="748148"/>
            <a:chOff x="7531329" y="4838252"/>
            <a:chExt cx="748147" cy="748148"/>
          </a:xfrm>
        </p:grpSpPr>
        <p:sp>
          <p:nvSpPr>
            <p:cNvPr id="31" name="Freeform 10">
              <a:extLst>
                <a:ext uri="{FF2B5EF4-FFF2-40B4-BE49-F238E27FC236}">
                  <a16:creationId xmlns:a16="http://schemas.microsoft.com/office/drawing/2014/main" id="{5A68AF99-10D9-4552-BC1C-98D9B8F1DE52}"/>
                </a:ext>
              </a:extLst>
            </p:cNvPr>
            <p:cNvSpPr>
              <a:spLocks/>
            </p:cNvSpPr>
            <p:nvPr/>
          </p:nvSpPr>
          <p:spPr bwMode="auto">
            <a:xfrm>
              <a:off x="7531329" y="4838252"/>
              <a:ext cx="748147" cy="748148"/>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2A3D5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文本框 24">
              <a:extLst>
                <a:ext uri="{FF2B5EF4-FFF2-40B4-BE49-F238E27FC236}">
                  <a16:creationId xmlns:a16="http://schemas.microsoft.com/office/drawing/2014/main" id="{EDDFE5EE-B0F7-4C5C-8FB8-72F7D3445D1F}"/>
                </a:ext>
              </a:extLst>
            </p:cNvPr>
            <p:cNvSpPr txBox="1"/>
            <p:nvPr/>
          </p:nvSpPr>
          <p:spPr>
            <a:xfrm>
              <a:off x="7585189" y="4858383"/>
              <a:ext cx="655949" cy="707886"/>
            </a:xfrm>
            <a:prstGeom prst="rect">
              <a:avLst/>
            </a:prstGeom>
            <a:noFill/>
          </p:spPr>
          <p:txBody>
            <a:bodyPr wrap="none" rtlCol="0">
              <a:spAutoFit/>
            </a:bodyPr>
            <a:lstStyle/>
            <a:p>
              <a:r>
                <a:rPr lang="vi-VN" altLang="zh-CN" sz="4000" b="1">
                  <a:solidFill>
                    <a:srgbClr val="F0F0F0"/>
                  </a:solidFill>
                  <a:latin typeface="Agency FB" panose="020B0503020202020204" pitchFamily="34" charset="0"/>
                  <a:ea typeface="微软雅黑" panose="020B0503020204020204" pitchFamily="34" charset="-122"/>
                </a:rPr>
                <a:t>05</a:t>
              </a:r>
              <a:endParaRPr lang="zh-CN" altLang="en-US" sz="4000" b="1" dirty="0">
                <a:solidFill>
                  <a:srgbClr val="F0F0F0"/>
                </a:solidFill>
                <a:latin typeface="Agency FB" panose="020B0503020202020204" pitchFamily="34" charset="0"/>
                <a:ea typeface="微软雅黑" panose="020B0503020204020204" pitchFamily="34" charset="-122"/>
              </a:endParaRPr>
            </a:p>
          </p:txBody>
        </p:sp>
      </p:grpSp>
      <p:grpSp>
        <p:nvGrpSpPr>
          <p:cNvPr id="33" name="组合 22">
            <a:extLst>
              <a:ext uri="{FF2B5EF4-FFF2-40B4-BE49-F238E27FC236}">
                <a16:creationId xmlns:a16="http://schemas.microsoft.com/office/drawing/2014/main" id="{A1BC150F-12CD-4311-BFAC-82F86214A49D}"/>
              </a:ext>
            </a:extLst>
          </p:cNvPr>
          <p:cNvGrpSpPr/>
          <p:nvPr/>
        </p:nvGrpSpPr>
        <p:grpSpPr>
          <a:xfrm>
            <a:off x="5721212" y="5756766"/>
            <a:ext cx="748147" cy="748148"/>
            <a:chOff x="7531329" y="4838252"/>
            <a:chExt cx="748147" cy="748148"/>
          </a:xfrm>
        </p:grpSpPr>
        <p:sp>
          <p:nvSpPr>
            <p:cNvPr id="36" name="Freeform 10">
              <a:extLst>
                <a:ext uri="{FF2B5EF4-FFF2-40B4-BE49-F238E27FC236}">
                  <a16:creationId xmlns:a16="http://schemas.microsoft.com/office/drawing/2014/main" id="{60601E18-140B-4CBA-ACBB-580DB8634758}"/>
                </a:ext>
              </a:extLst>
            </p:cNvPr>
            <p:cNvSpPr>
              <a:spLocks/>
            </p:cNvSpPr>
            <p:nvPr/>
          </p:nvSpPr>
          <p:spPr bwMode="auto">
            <a:xfrm>
              <a:off x="7531329" y="4838252"/>
              <a:ext cx="748147" cy="748148"/>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2A3D5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文本框 24">
              <a:extLst>
                <a:ext uri="{FF2B5EF4-FFF2-40B4-BE49-F238E27FC236}">
                  <a16:creationId xmlns:a16="http://schemas.microsoft.com/office/drawing/2014/main" id="{19018133-8E12-4630-AB39-D6F36139BAE9}"/>
                </a:ext>
              </a:extLst>
            </p:cNvPr>
            <p:cNvSpPr txBox="1"/>
            <p:nvPr/>
          </p:nvSpPr>
          <p:spPr>
            <a:xfrm>
              <a:off x="7585189" y="4858383"/>
              <a:ext cx="660758" cy="707886"/>
            </a:xfrm>
            <a:prstGeom prst="rect">
              <a:avLst/>
            </a:prstGeom>
            <a:noFill/>
          </p:spPr>
          <p:txBody>
            <a:bodyPr wrap="none" rtlCol="0">
              <a:spAutoFit/>
            </a:bodyPr>
            <a:lstStyle/>
            <a:p>
              <a:r>
                <a:rPr lang="vi-VN" altLang="zh-CN" sz="4000" b="1">
                  <a:solidFill>
                    <a:srgbClr val="F0F0F0"/>
                  </a:solidFill>
                  <a:latin typeface="Agency FB" panose="020B0503020202020204" pitchFamily="34" charset="0"/>
                  <a:ea typeface="微软雅黑" panose="020B0503020204020204" pitchFamily="34" charset="-122"/>
                </a:rPr>
                <a:t>06</a:t>
              </a:r>
              <a:endParaRPr lang="zh-CN" altLang="en-US" sz="4000" b="1" dirty="0">
                <a:solidFill>
                  <a:srgbClr val="F0F0F0"/>
                </a:solidFill>
                <a:latin typeface="Agency FB" panose="020B0503020202020204" pitchFamily="34" charset="0"/>
                <a:ea typeface="微软雅黑" panose="020B0503020204020204" pitchFamily="34" charset="-122"/>
              </a:endParaRPr>
            </a:p>
          </p:txBody>
        </p:sp>
      </p:grpSp>
      <p:sp>
        <p:nvSpPr>
          <p:cNvPr id="38" name="文本框 28">
            <a:extLst>
              <a:ext uri="{FF2B5EF4-FFF2-40B4-BE49-F238E27FC236}">
                <a16:creationId xmlns:a16="http://schemas.microsoft.com/office/drawing/2014/main" id="{92D01AE2-DDC5-47BA-B3CA-780DA30AEFDA}"/>
              </a:ext>
            </a:extLst>
          </p:cNvPr>
          <p:cNvSpPr txBox="1"/>
          <p:nvPr/>
        </p:nvSpPr>
        <p:spPr>
          <a:xfrm>
            <a:off x="6566339" y="4686218"/>
            <a:ext cx="4637808" cy="584775"/>
          </a:xfrm>
          <a:prstGeom prst="rect">
            <a:avLst/>
          </a:prstGeom>
          <a:noFill/>
        </p:spPr>
        <p:txBody>
          <a:bodyPr wrap="none" rtlCol="0">
            <a:spAutoFit/>
          </a:bodyPr>
          <a:lstStyle/>
          <a:p>
            <a:r>
              <a:rPr lang="vi-VN" altLang="zh-CN" sz="3200" b="1">
                <a:solidFill>
                  <a:srgbClr val="2A3D52"/>
                </a:solidFill>
                <a:latin typeface="Helvetica" panose="020B0604020202030204" pitchFamily="34" charset="0"/>
                <a:ea typeface="幼圆" panose="02010509060101010101" pitchFamily="49" charset="-122"/>
              </a:rPr>
              <a:t>Một số lớp thông dụng</a:t>
            </a:r>
            <a:endParaRPr lang="zh-CN" altLang="en-US" sz="3200" b="1" dirty="0">
              <a:solidFill>
                <a:srgbClr val="2A3D52"/>
              </a:solidFill>
              <a:latin typeface="Helvetica" panose="020B0604020202030204" pitchFamily="34" charset="0"/>
              <a:ea typeface="幼圆" panose="02010509060101010101" pitchFamily="49" charset="-122"/>
            </a:endParaRPr>
          </a:p>
        </p:txBody>
      </p:sp>
      <p:sp>
        <p:nvSpPr>
          <p:cNvPr id="39" name="文本框 28">
            <a:extLst>
              <a:ext uri="{FF2B5EF4-FFF2-40B4-BE49-F238E27FC236}">
                <a16:creationId xmlns:a16="http://schemas.microsoft.com/office/drawing/2014/main" id="{66215522-4B29-4524-BBE0-1A04C39A69DB}"/>
              </a:ext>
            </a:extLst>
          </p:cNvPr>
          <p:cNvSpPr txBox="1"/>
          <p:nvPr/>
        </p:nvSpPr>
        <p:spPr>
          <a:xfrm>
            <a:off x="6566339" y="5815258"/>
            <a:ext cx="3509294" cy="584775"/>
          </a:xfrm>
          <a:prstGeom prst="rect">
            <a:avLst/>
          </a:prstGeom>
          <a:noFill/>
        </p:spPr>
        <p:txBody>
          <a:bodyPr wrap="none" rtlCol="0">
            <a:spAutoFit/>
          </a:bodyPr>
          <a:lstStyle/>
          <a:p>
            <a:r>
              <a:rPr lang="vi-VN" altLang="zh-CN" sz="3200" b="1">
                <a:solidFill>
                  <a:srgbClr val="2A3D52"/>
                </a:solidFill>
                <a:latin typeface="Helvetica" panose="020B0604020202030204" pitchFamily="34" charset="0"/>
                <a:ea typeface="幼圆" panose="02010509060101010101" pitchFamily="49" charset="-122"/>
              </a:rPr>
              <a:t>Project minh họa</a:t>
            </a:r>
            <a:endParaRPr lang="zh-CN" altLang="en-US" sz="3200" b="1" dirty="0">
              <a:solidFill>
                <a:srgbClr val="2A3D52"/>
              </a:solidFill>
              <a:latin typeface="Helvetica" panose="020B0604020202030204" pitchFamily="34" charset="0"/>
              <a:ea typeface="幼圆" panose="02010509060101010101" pitchFamily="49" charset="-122"/>
            </a:endParaRPr>
          </a:p>
        </p:txBody>
      </p:sp>
    </p:spTree>
    <p:extLst>
      <p:ext uri="{BB962C8B-B14F-4D97-AF65-F5344CB8AC3E}">
        <p14:creationId xmlns:p14="http://schemas.microsoft.com/office/powerpoint/2010/main" val="1930520011"/>
      </p:ext>
    </p:extLst>
  </p:cSld>
  <p:clrMapOvr>
    <a:masterClrMapping/>
  </p:clrMapOvr>
  <mc:AlternateContent xmlns:mc="http://schemas.openxmlformats.org/markup-compatibility/2006" xmlns:p15="http://schemas.microsoft.com/office/powerpoint/2012/main">
    <mc:Choice Requires="p15">
      <p:transition spd="slow" advClick="0">
        <p15:prstTrans prst="airplan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outVertical)">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4"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25"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14"/>
                                        </p:tgtEl>
                                        <p:attrNameLst>
                                          <p:attrName>ppt_w</p:attrName>
                                        </p:attrNameLst>
                                      </p:cBhvr>
                                      <p:tavLst>
                                        <p:tav tm="0">
                                          <p:val>
                                            <p:strVal val="#ppt_w*.05"/>
                                          </p:val>
                                        </p:tav>
                                        <p:tav tm="100000">
                                          <p:val>
                                            <p:strVal val="#ppt_w"/>
                                          </p:val>
                                        </p:tav>
                                      </p:tavLst>
                                    </p:anim>
                                    <p:anim calcmode="lin" valueType="num">
                                      <p:cBhvr>
                                        <p:cTn id="30" dur="1000" fill="hold"/>
                                        <p:tgtEl>
                                          <p:spTgt spid="14"/>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14"/>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14"/>
                                        </p:tgtEl>
                                      </p:cBhvr>
                                    </p:animEffect>
                                  </p:childTnLst>
                                </p:cTn>
                              </p:par>
                            </p:childTnLst>
                          </p:cTn>
                        </p:par>
                        <p:par>
                          <p:cTn id="35" fill="hold">
                            <p:stCondLst>
                              <p:cond delay="1000"/>
                            </p:stCondLst>
                            <p:childTnLst>
                              <p:par>
                                <p:cTn id="36" presetID="37" presetClass="entr" presetSubtype="0"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anim calcmode="lin" valueType="num">
                                      <p:cBhvr>
                                        <p:cTn id="39" dur="500" fill="hold"/>
                                        <p:tgtEl>
                                          <p:spTgt spid="26"/>
                                        </p:tgtEl>
                                        <p:attrNameLst>
                                          <p:attrName>ppt_x</p:attrName>
                                        </p:attrNameLst>
                                      </p:cBhvr>
                                      <p:tavLst>
                                        <p:tav tm="0">
                                          <p:val>
                                            <p:strVal val="#ppt_x"/>
                                          </p:val>
                                        </p:tav>
                                        <p:tav tm="100000">
                                          <p:val>
                                            <p:strVal val="#ppt_x"/>
                                          </p:val>
                                        </p:tav>
                                      </p:tavLst>
                                    </p:anim>
                                    <p:anim calcmode="lin" valueType="num">
                                      <p:cBhvr>
                                        <p:cTn id="40" dur="450" decel="100000" fill="hold"/>
                                        <p:tgtEl>
                                          <p:spTgt spid="26"/>
                                        </p:tgtEl>
                                        <p:attrNameLst>
                                          <p:attrName>ppt_y</p:attrName>
                                        </p:attrNameLst>
                                      </p:cBhvr>
                                      <p:tavLst>
                                        <p:tav tm="0">
                                          <p:val>
                                            <p:strVal val="#ppt_y+1"/>
                                          </p:val>
                                        </p:tav>
                                        <p:tav tm="100000">
                                          <p:val>
                                            <p:strVal val="#ppt_y-.03"/>
                                          </p:val>
                                        </p:tav>
                                      </p:tavLst>
                                    </p:anim>
                                    <p:anim calcmode="lin" valueType="num">
                                      <p:cBhvr>
                                        <p:cTn id="41" dur="1" accel="100000" fill="hold">
                                          <p:stCondLst>
                                            <p:cond delay="499"/>
                                          </p:stCondLst>
                                        </p:cTn>
                                        <p:tgtEl>
                                          <p:spTgt spid="26"/>
                                        </p:tgtEl>
                                        <p:attrNameLst>
                                          <p:attrName>ppt_y</p:attrName>
                                        </p:attrNameLst>
                                      </p:cBhvr>
                                      <p:tavLst>
                                        <p:tav tm="0">
                                          <p:val>
                                            <p:strVal val="#ppt_y-.03"/>
                                          </p:val>
                                        </p:tav>
                                        <p:tav tm="100000">
                                          <p:val>
                                            <p:strVal val="#ppt_y"/>
                                          </p:val>
                                        </p:tav>
                                      </p:tavLst>
                                    </p:anim>
                                  </p:childTnLst>
                                </p:cTn>
                              </p:par>
                            </p:childTnLst>
                          </p:cTn>
                        </p:par>
                        <p:par>
                          <p:cTn id="42" fill="hold">
                            <p:stCondLst>
                              <p:cond delay="1500"/>
                            </p:stCondLst>
                            <p:childTnLst>
                              <p:par>
                                <p:cTn id="43" presetID="25" presetClass="entr" presetSubtype="0" fill="hold" nodeType="after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p:cTn id="45" dur="50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46" dur="50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47" dur="500" accel="50000" fill="hold">
                                          <p:stCondLst>
                                            <p:cond delay="500"/>
                                          </p:stCondLst>
                                        </p:cTn>
                                        <p:tgtEl>
                                          <p:spTgt spid="17"/>
                                        </p:tgtEl>
                                        <p:attrNameLst>
                                          <p:attrName>ppt_w</p:attrName>
                                        </p:attrNameLst>
                                      </p:cBhvr>
                                      <p:tavLst>
                                        <p:tav tm="0">
                                          <p:val>
                                            <p:strVal val="#ppt_w*.05"/>
                                          </p:val>
                                        </p:tav>
                                        <p:tav tm="100000">
                                          <p:val>
                                            <p:strVal val="#ppt_w"/>
                                          </p:val>
                                        </p:tav>
                                      </p:tavLst>
                                    </p:anim>
                                    <p:anim calcmode="lin" valueType="num">
                                      <p:cBhvr>
                                        <p:cTn id="48" dur="1000" fill="hold"/>
                                        <p:tgtEl>
                                          <p:spTgt spid="17"/>
                                        </p:tgtEl>
                                        <p:attrNameLst>
                                          <p:attrName>ppt_h</p:attrName>
                                        </p:attrNameLst>
                                      </p:cBhvr>
                                      <p:tavLst>
                                        <p:tav tm="0">
                                          <p:val>
                                            <p:strVal val="#ppt_h"/>
                                          </p:val>
                                        </p:tav>
                                        <p:tav tm="100000">
                                          <p:val>
                                            <p:strVal val="#ppt_h"/>
                                          </p:val>
                                        </p:tav>
                                      </p:tavLst>
                                    </p:anim>
                                    <p:anim calcmode="lin" valueType="num">
                                      <p:cBhvr>
                                        <p:cTn id="49" dur="50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50" dur="50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51" dur="500" accel="50000" fill="hold">
                                          <p:stCondLst>
                                            <p:cond delay="500"/>
                                          </p:stCondLst>
                                        </p:cTn>
                                        <p:tgtEl>
                                          <p:spTgt spid="17"/>
                                        </p:tgtEl>
                                        <p:attrNameLst>
                                          <p:attrName>ppt_y</p:attrName>
                                        </p:attrNameLst>
                                      </p:cBhvr>
                                      <p:tavLst>
                                        <p:tav tm="0">
                                          <p:val>
                                            <p:strVal val="#ppt_y+.1"/>
                                          </p:val>
                                        </p:tav>
                                        <p:tav tm="100000">
                                          <p:val>
                                            <p:strVal val="#ppt_y"/>
                                          </p:val>
                                        </p:tav>
                                      </p:tavLst>
                                    </p:anim>
                                    <p:animEffect transition="in" filter="fade">
                                      <p:cBhvr>
                                        <p:cTn id="52" dur="1000" decel="50000">
                                          <p:stCondLst>
                                            <p:cond delay="0"/>
                                          </p:stCondLst>
                                        </p:cTn>
                                        <p:tgtEl>
                                          <p:spTgt spid="17"/>
                                        </p:tgtEl>
                                      </p:cBhvr>
                                    </p:animEffect>
                                  </p:childTnLst>
                                </p:cTn>
                              </p:par>
                            </p:childTnLst>
                          </p:cTn>
                        </p:par>
                        <p:par>
                          <p:cTn id="53" fill="hold">
                            <p:stCondLst>
                              <p:cond delay="2500"/>
                            </p:stCondLst>
                            <p:childTnLst>
                              <p:par>
                                <p:cTn id="54" presetID="37" presetClass="entr" presetSubtype="0"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anim calcmode="lin" valueType="num">
                                      <p:cBhvr>
                                        <p:cTn id="57" dur="500" fill="hold"/>
                                        <p:tgtEl>
                                          <p:spTgt spid="27"/>
                                        </p:tgtEl>
                                        <p:attrNameLst>
                                          <p:attrName>ppt_x</p:attrName>
                                        </p:attrNameLst>
                                      </p:cBhvr>
                                      <p:tavLst>
                                        <p:tav tm="0">
                                          <p:val>
                                            <p:strVal val="#ppt_x"/>
                                          </p:val>
                                        </p:tav>
                                        <p:tav tm="100000">
                                          <p:val>
                                            <p:strVal val="#ppt_x"/>
                                          </p:val>
                                        </p:tav>
                                      </p:tavLst>
                                    </p:anim>
                                    <p:anim calcmode="lin" valueType="num">
                                      <p:cBhvr>
                                        <p:cTn id="58" dur="450" decel="100000" fill="hold"/>
                                        <p:tgtEl>
                                          <p:spTgt spid="27"/>
                                        </p:tgtEl>
                                        <p:attrNameLst>
                                          <p:attrName>ppt_y</p:attrName>
                                        </p:attrNameLst>
                                      </p:cBhvr>
                                      <p:tavLst>
                                        <p:tav tm="0">
                                          <p:val>
                                            <p:strVal val="#ppt_y+1"/>
                                          </p:val>
                                        </p:tav>
                                        <p:tav tm="100000">
                                          <p:val>
                                            <p:strVal val="#ppt_y-.03"/>
                                          </p:val>
                                        </p:tav>
                                      </p:tavLst>
                                    </p:anim>
                                    <p:anim calcmode="lin" valueType="num">
                                      <p:cBhvr>
                                        <p:cTn id="59" dur="50" accel="100000" fill="hold">
                                          <p:stCondLst>
                                            <p:cond delay="450"/>
                                          </p:stCondLst>
                                        </p:cTn>
                                        <p:tgtEl>
                                          <p:spTgt spid="27"/>
                                        </p:tgtEl>
                                        <p:attrNameLst>
                                          <p:attrName>ppt_y</p:attrName>
                                        </p:attrNameLst>
                                      </p:cBhvr>
                                      <p:tavLst>
                                        <p:tav tm="0">
                                          <p:val>
                                            <p:strVal val="#ppt_y-.03"/>
                                          </p:val>
                                        </p:tav>
                                        <p:tav tm="100000">
                                          <p:val>
                                            <p:strVal val="#ppt_y"/>
                                          </p:val>
                                        </p:tav>
                                      </p:tavLst>
                                    </p:anim>
                                  </p:childTnLst>
                                </p:cTn>
                              </p:par>
                            </p:childTnLst>
                          </p:cTn>
                        </p:par>
                        <p:par>
                          <p:cTn id="60" fill="hold">
                            <p:stCondLst>
                              <p:cond delay="3000"/>
                            </p:stCondLst>
                            <p:childTnLst>
                              <p:par>
                                <p:cTn id="61" presetID="25" presetClass="entr" presetSubtype="0" fill="hold" nodeType="after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64"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65"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66" dur="1000" fill="hold"/>
                                        <p:tgtEl>
                                          <p:spTgt spid="20"/>
                                        </p:tgtEl>
                                        <p:attrNameLst>
                                          <p:attrName>ppt_h</p:attrName>
                                        </p:attrNameLst>
                                      </p:cBhvr>
                                      <p:tavLst>
                                        <p:tav tm="0">
                                          <p:val>
                                            <p:strVal val="#ppt_h"/>
                                          </p:val>
                                        </p:tav>
                                        <p:tav tm="100000">
                                          <p:val>
                                            <p:strVal val="#ppt_h"/>
                                          </p:val>
                                        </p:tav>
                                      </p:tavLst>
                                    </p:anim>
                                    <p:anim calcmode="lin" valueType="num">
                                      <p:cBhvr>
                                        <p:cTn id="67"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68"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69"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70" dur="1000" decel="50000">
                                          <p:stCondLst>
                                            <p:cond delay="0"/>
                                          </p:stCondLst>
                                        </p:cTn>
                                        <p:tgtEl>
                                          <p:spTgt spid="20"/>
                                        </p:tgtEl>
                                      </p:cBhvr>
                                    </p:animEffect>
                                  </p:childTnLst>
                                </p:cTn>
                              </p:par>
                            </p:childTnLst>
                          </p:cTn>
                        </p:par>
                        <p:par>
                          <p:cTn id="71" fill="hold">
                            <p:stCondLst>
                              <p:cond delay="4000"/>
                            </p:stCondLst>
                            <p:childTnLst>
                              <p:par>
                                <p:cTn id="72" presetID="37" presetClass="entr" presetSubtype="0" fill="hold" grpId="0" nodeType="after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anim calcmode="lin" valueType="num">
                                      <p:cBhvr>
                                        <p:cTn id="75" dur="500" fill="hold"/>
                                        <p:tgtEl>
                                          <p:spTgt spid="28"/>
                                        </p:tgtEl>
                                        <p:attrNameLst>
                                          <p:attrName>ppt_x</p:attrName>
                                        </p:attrNameLst>
                                      </p:cBhvr>
                                      <p:tavLst>
                                        <p:tav tm="0">
                                          <p:val>
                                            <p:strVal val="#ppt_x"/>
                                          </p:val>
                                        </p:tav>
                                        <p:tav tm="100000">
                                          <p:val>
                                            <p:strVal val="#ppt_x"/>
                                          </p:val>
                                        </p:tav>
                                      </p:tavLst>
                                    </p:anim>
                                    <p:anim calcmode="lin" valueType="num">
                                      <p:cBhvr>
                                        <p:cTn id="76" dur="450" decel="100000" fill="hold"/>
                                        <p:tgtEl>
                                          <p:spTgt spid="28"/>
                                        </p:tgtEl>
                                        <p:attrNameLst>
                                          <p:attrName>ppt_y</p:attrName>
                                        </p:attrNameLst>
                                      </p:cBhvr>
                                      <p:tavLst>
                                        <p:tav tm="0">
                                          <p:val>
                                            <p:strVal val="#ppt_y+1"/>
                                          </p:val>
                                        </p:tav>
                                        <p:tav tm="100000">
                                          <p:val>
                                            <p:strVal val="#ppt_y-.03"/>
                                          </p:val>
                                        </p:tav>
                                      </p:tavLst>
                                    </p:anim>
                                    <p:anim calcmode="lin" valueType="num">
                                      <p:cBhvr>
                                        <p:cTn id="77" dur="50" accel="100000" fill="hold">
                                          <p:stCondLst>
                                            <p:cond delay="450"/>
                                          </p:stCondLst>
                                        </p:cTn>
                                        <p:tgtEl>
                                          <p:spTgt spid="28"/>
                                        </p:tgtEl>
                                        <p:attrNameLst>
                                          <p:attrName>ppt_y</p:attrName>
                                        </p:attrNameLst>
                                      </p:cBhvr>
                                      <p:tavLst>
                                        <p:tav tm="0">
                                          <p:val>
                                            <p:strVal val="#ppt_y-.03"/>
                                          </p:val>
                                        </p:tav>
                                        <p:tav tm="100000">
                                          <p:val>
                                            <p:strVal val="#ppt_y"/>
                                          </p:val>
                                        </p:tav>
                                      </p:tavLst>
                                    </p:anim>
                                  </p:childTnLst>
                                </p:cTn>
                              </p:par>
                            </p:childTnLst>
                          </p:cTn>
                        </p:par>
                        <p:par>
                          <p:cTn id="78" fill="hold">
                            <p:stCondLst>
                              <p:cond delay="4500"/>
                            </p:stCondLst>
                            <p:childTnLst>
                              <p:par>
                                <p:cTn id="79" presetID="25" presetClass="entr" presetSubtype="0"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 calcmode="lin" valueType="num">
                                      <p:cBhvr>
                                        <p:cTn id="81" dur="500" decel="50000" fill="hold">
                                          <p:stCondLst>
                                            <p:cond delay="0"/>
                                          </p:stCondLst>
                                        </p:cTn>
                                        <p:tgtEl>
                                          <p:spTgt spid="23"/>
                                        </p:tgtEl>
                                        <p:attrNameLst>
                                          <p:attrName>style.rotation</p:attrName>
                                        </p:attrNameLst>
                                      </p:cBhvr>
                                      <p:tavLst>
                                        <p:tav tm="0">
                                          <p:val>
                                            <p:fltVal val="-90"/>
                                          </p:val>
                                        </p:tav>
                                        <p:tav tm="100000">
                                          <p:val>
                                            <p:fltVal val="0"/>
                                          </p:val>
                                        </p:tav>
                                      </p:tavLst>
                                    </p:anim>
                                    <p:anim calcmode="lin" valueType="num">
                                      <p:cBhvr>
                                        <p:cTn id="82" dur="500" decel="50000" fill="hold">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83" dur="500" accel="50000" fill="hold">
                                          <p:stCondLst>
                                            <p:cond delay="500"/>
                                          </p:stCondLst>
                                        </p:cTn>
                                        <p:tgtEl>
                                          <p:spTgt spid="23"/>
                                        </p:tgtEl>
                                        <p:attrNameLst>
                                          <p:attrName>ppt_w</p:attrName>
                                        </p:attrNameLst>
                                      </p:cBhvr>
                                      <p:tavLst>
                                        <p:tav tm="0">
                                          <p:val>
                                            <p:strVal val="#ppt_w*.05"/>
                                          </p:val>
                                        </p:tav>
                                        <p:tav tm="100000">
                                          <p:val>
                                            <p:strVal val="#ppt_w"/>
                                          </p:val>
                                        </p:tav>
                                      </p:tavLst>
                                    </p:anim>
                                    <p:anim calcmode="lin" valueType="num">
                                      <p:cBhvr>
                                        <p:cTn id="84" dur="1000" fill="hold"/>
                                        <p:tgtEl>
                                          <p:spTgt spid="23"/>
                                        </p:tgtEl>
                                        <p:attrNameLst>
                                          <p:attrName>ppt_h</p:attrName>
                                        </p:attrNameLst>
                                      </p:cBhvr>
                                      <p:tavLst>
                                        <p:tav tm="0">
                                          <p:val>
                                            <p:strVal val="#ppt_h"/>
                                          </p:val>
                                        </p:tav>
                                        <p:tav tm="100000">
                                          <p:val>
                                            <p:strVal val="#ppt_h"/>
                                          </p:val>
                                        </p:tav>
                                      </p:tavLst>
                                    </p:anim>
                                    <p:anim calcmode="lin" valueType="num">
                                      <p:cBhvr>
                                        <p:cTn id="85" dur="500" decel="50000" fill="hold">
                                          <p:stCondLst>
                                            <p:cond delay="0"/>
                                          </p:stCondLst>
                                        </p:cTn>
                                        <p:tgtEl>
                                          <p:spTgt spid="23"/>
                                        </p:tgtEl>
                                        <p:attrNameLst>
                                          <p:attrName>ppt_x</p:attrName>
                                        </p:attrNameLst>
                                      </p:cBhvr>
                                      <p:tavLst>
                                        <p:tav tm="0">
                                          <p:val>
                                            <p:strVal val="#ppt_x+.4"/>
                                          </p:val>
                                        </p:tav>
                                        <p:tav tm="100000">
                                          <p:val>
                                            <p:strVal val="#ppt_x"/>
                                          </p:val>
                                        </p:tav>
                                      </p:tavLst>
                                    </p:anim>
                                    <p:anim calcmode="lin" valueType="num">
                                      <p:cBhvr>
                                        <p:cTn id="86" dur="500" decel="50000" fill="hold">
                                          <p:stCondLst>
                                            <p:cond delay="0"/>
                                          </p:stCondLst>
                                        </p:cTn>
                                        <p:tgtEl>
                                          <p:spTgt spid="23"/>
                                        </p:tgtEl>
                                        <p:attrNameLst>
                                          <p:attrName>ppt_y</p:attrName>
                                        </p:attrNameLst>
                                      </p:cBhvr>
                                      <p:tavLst>
                                        <p:tav tm="0">
                                          <p:val>
                                            <p:strVal val="#ppt_y-.2"/>
                                          </p:val>
                                        </p:tav>
                                        <p:tav tm="100000">
                                          <p:val>
                                            <p:strVal val="#ppt_y+.1"/>
                                          </p:val>
                                        </p:tav>
                                      </p:tavLst>
                                    </p:anim>
                                    <p:anim calcmode="lin" valueType="num">
                                      <p:cBhvr>
                                        <p:cTn id="87" dur="500" accel="50000" fill="hold">
                                          <p:stCondLst>
                                            <p:cond delay="500"/>
                                          </p:stCondLst>
                                        </p:cTn>
                                        <p:tgtEl>
                                          <p:spTgt spid="23"/>
                                        </p:tgtEl>
                                        <p:attrNameLst>
                                          <p:attrName>ppt_y</p:attrName>
                                        </p:attrNameLst>
                                      </p:cBhvr>
                                      <p:tavLst>
                                        <p:tav tm="0">
                                          <p:val>
                                            <p:strVal val="#ppt_y+.1"/>
                                          </p:val>
                                        </p:tav>
                                        <p:tav tm="100000">
                                          <p:val>
                                            <p:strVal val="#ppt_y"/>
                                          </p:val>
                                        </p:tav>
                                      </p:tavLst>
                                    </p:anim>
                                    <p:animEffect transition="in" filter="fade">
                                      <p:cBhvr>
                                        <p:cTn id="88" dur="1000" decel="50000">
                                          <p:stCondLst>
                                            <p:cond delay="0"/>
                                          </p:stCondLst>
                                        </p:cTn>
                                        <p:tgtEl>
                                          <p:spTgt spid="23"/>
                                        </p:tgtEl>
                                      </p:cBhvr>
                                    </p:animEffect>
                                  </p:childTnLst>
                                </p:cTn>
                              </p:par>
                            </p:childTnLst>
                          </p:cTn>
                        </p:par>
                        <p:par>
                          <p:cTn id="89" fill="hold">
                            <p:stCondLst>
                              <p:cond delay="5500"/>
                            </p:stCondLst>
                            <p:childTnLst>
                              <p:par>
                                <p:cTn id="90" presetID="37" presetClass="entr" presetSubtype="0"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500"/>
                                        <p:tgtEl>
                                          <p:spTgt spid="29"/>
                                        </p:tgtEl>
                                      </p:cBhvr>
                                    </p:animEffect>
                                    <p:anim calcmode="lin" valueType="num">
                                      <p:cBhvr>
                                        <p:cTn id="93" dur="500" fill="hold"/>
                                        <p:tgtEl>
                                          <p:spTgt spid="29"/>
                                        </p:tgtEl>
                                        <p:attrNameLst>
                                          <p:attrName>ppt_x</p:attrName>
                                        </p:attrNameLst>
                                      </p:cBhvr>
                                      <p:tavLst>
                                        <p:tav tm="0">
                                          <p:val>
                                            <p:strVal val="#ppt_x"/>
                                          </p:val>
                                        </p:tav>
                                        <p:tav tm="100000">
                                          <p:val>
                                            <p:strVal val="#ppt_x"/>
                                          </p:val>
                                        </p:tav>
                                      </p:tavLst>
                                    </p:anim>
                                    <p:anim calcmode="lin" valueType="num">
                                      <p:cBhvr>
                                        <p:cTn id="94" dur="450" decel="100000" fill="hold"/>
                                        <p:tgtEl>
                                          <p:spTgt spid="29"/>
                                        </p:tgtEl>
                                        <p:attrNameLst>
                                          <p:attrName>ppt_y</p:attrName>
                                        </p:attrNameLst>
                                      </p:cBhvr>
                                      <p:tavLst>
                                        <p:tav tm="0">
                                          <p:val>
                                            <p:strVal val="#ppt_y+1"/>
                                          </p:val>
                                        </p:tav>
                                        <p:tav tm="100000">
                                          <p:val>
                                            <p:strVal val="#ppt_y-.03"/>
                                          </p:val>
                                        </p:tav>
                                      </p:tavLst>
                                    </p:anim>
                                    <p:anim calcmode="lin" valueType="num">
                                      <p:cBhvr>
                                        <p:cTn id="95" dur="50" accel="100000" fill="hold">
                                          <p:stCondLst>
                                            <p:cond delay="450"/>
                                          </p:stCondLst>
                                        </p:cTn>
                                        <p:tgtEl>
                                          <p:spTgt spid="29"/>
                                        </p:tgtEl>
                                        <p:attrNameLst>
                                          <p:attrName>ppt_y</p:attrName>
                                        </p:attrNameLst>
                                      </p:cBhvr>
                                      <p:tavLst>
                                        <p:tav tm="0">
                                          <p:val>
                                            <p:strVal val="#ppt_y-.03"/>
                                          </p:val>
                                        </p:tav>
                                        <p:tav tm="100000">
                                          <p:val>
                                            <p:strVal val="#ppt_y"/>
                                          </p:val>
                                        </p:tav>
                                      </p:tavLst>
                                    </p:anim>
                                  </p:childTnLst>
                                </p:cTn>
                              </p:par>
                            </p:childTnLst>
                          </p:cTn>
                        </p:par>
                        <p:par>
                          <p:cTn id="96" fill="hold">
                            <p:stCondLst>
                              <p:cond delay="6000"/>
                            </p:stCondLst>
                            <p:childTnLst>
                              <p:par>
                                <p:cTn id="97" presetID="25" presetClass="entr" presetSubtype="0" fill="hold" nodeType="afterEffect">
                                  <p:stCondLst>
                                    <p:cond delay="0"/>
                                  </p:stCondLst>
                                  <p:childTnLst>
                                    <p:set>
                                      <p:cBhvr>
                                        <p:cTn id="98" dur="1" fill="hold">
                                          <p:stCondLst>
                                            <p:cond delay="0"/>
                                          </p:stCondLst>
                                        </p:cTn>
                                        <p:tgtEl>
                                          <p:spTgt spid="30"/>
                                        </p:tgtEl>
                                        <p:attrNameLst>
                                          <p:attrName>style.visibility</p:attrName>
                                        </p:attrNameLst>
                                      </p:cBhvr>
                                      <p:to>
                                        <p:strVal val="visible"/>
                                      </p:to>
                                    </p:set>
                                    <p:anim calcmode="lin" valueType="num">
                                      <p:cBhvr>
                                        <p:cTn id="99" dur="500" decel="50000" fill="hold">
                                          <p:stCondLst>
                                            <p:cond delay="0"/>
                                          </p:stCondLst>
                                        </p:cTn>
                                        <p:tgtEl>
                                          <p:spTgt spid="30"/>
                                        </p:tgtEl>
                                        <p:attrNameLst>
                                          <p:attrName>style.rotation</p:attrName>
                                        </p:attrNameLst>
                                      </p:cBhvr>
                                      <p:tavLst>
                                        <p:tav tm="0">
                                          <p:val>
                                            <p:fltVal val="-90"/>
                                          </p:val>
                                        </p:tav>
                                        <p:tav tm="100000">
                                          <p:val>
                                            <p:fltVal val="0"/>
                                          </p:val>
                                        </p:tav>
                                      </p:tavLst>
                                    </p:anim>
                                    <p:anim calcmode="lin" valueType="num">
                                      <p:cBhvr>
                                        <p:cTn id="100" dur="500" decel="50000" fill="hold">
                                          <p:stCondLst>
                                            <p:cond delay="0"/>
                                          </p:stCondLst>
                                        </p:cTn>
                                        <p:tgtEl>
                                          <p:spTgt spid="30"/>
                                        </p:tgtEl>
                                        <p:attrNameLst>
                                          <p:attrName>ppt_w</p:attrName>
                                        </p:attrNameLst>
                                      </p:cBhvr>
                                      <p:tavLst>
                                        <p:tav tm="0">
                                          <p:val>
                                            <p:strVal val="#ppt_w"/>
                                          </p:val>
                                        </p:tav>
                                        <p:tav tm="100000">
                                          <p:val>
                                            <p:strVal val="#ppt_w*.05"/>
                                          </p:val>
                                        </p:tav>
                                      </p:tavLst>
                                    </p:anim>
                                    <p:anim calcmode="lin" valueType="num">
                                      <p:cBhvr>
                                        <p:cTn id="101" dur="500" accel="50000" fill="hold">
                                          <p:stCondLst>
                                            <p:cond delay="500"/>
                                          </p:stCondLst>
                                        </p:cTn>
                                        <p:tgtEl>
                                          <p:spTgt spid="30"/>
                                        </p:tgtEl>
                                        <p:attrNameLst>
                                          <p:attrName>ppt_w</p:attrName>
                                        </p:attrNameLst>
                                      </p:cBhvr>
                                      <p:tavLst>
                                        <p:tav tm="0">
                                          <p:val>
                                            <p:strVal val="#ppt_w*.05"/>
                                          </p:val>
                                        </p:tav>
                                        <p:tav tm="100000">
                                          <p:val>
                                            <p:strVal val="#ppt_w"/>
                                          </p:val>
                                        </p:tav>
                                      </p:tavLst>
                                    </p:anim>
                                    <p:anim calcmode="lin" valueType="num">
                                      <p:cBhvr>
                                        <p:cTn id="102" dur="1000" fill="hold"/>
                                        <p:tgtEl>
                                          <p:spTgt spid="30"/>
                                        </p:tgtEl>
                                        <p:attrNameLst>
                                          <p:attrName>ppt_h</p:attrName>
                                        </p:attrNameLst>
                                      </p:cBhvr>
                                      <p:tavLst>
                                        <p:tav tm="0">
                                          <p:val>
                                            <p:strVal val="#ppt_h"/>
                                          </p:val>
                                        </p:tav>
                                        <p:tav tm="100000">
                                          <p:val>
                                            <p:strVal val="#ppt_h"/>
                                          </p:val>
                                        </p:tav>
                                      </p:tavLst>
                                    </p:anim>
                                    <p:anim calcmode="lin" valueType="num">
                                      <p:cBhvr>
                                        <p:cTn id="103" dur="500" decel="50000" fill="hold">
                                          <p:stCondLst>
                                            <p:cond delay="0"/>
                                          </p:stCondLst>
                                        </p:cTn>
                                        <p:tgtEl>
                                          <p:spTgt spid="30"/>
                                        </p:tgtEl>
                                        <p:attrNameLst>
                                          <p:attrName>ppt_x</p:attrName>
                                        </p:attrNameLst>
                                      </p:cBhvr>
                                      <p:tavLst>
                                        <p:tav tm="0">
                                          <p:val>
                                            <p:strVal val="#ppt_x+.4"/>
                                          </p:val>
                                        </p:tav>
                                        <p:tav tm="100000">
                                          <p:val>
                                            <p:strVal val="#ppt_x"/>
                                          </p:val>
                                        </p:tav>
                                      </p:tavLst>
                                    </p:anim>
                                    <p:anim calcmode="lin" valueType="num">
                                      <p:cBhvr>
                                        <p:cTn id="104" dur="500" decel="50000" fill="hold">
                                          <p:stCondLst>
                                            <p:cond delay="0"/>
                                          </p:stCondLst>
                                        </p:cTn>
                                        <p:tgtEl>
                                          <p:spTgt spid="30"/>
                                        </p:tgtEl>
                                        <p:attrNameLst>
                                          <p:attrName>ppt_y</p:attrName>
                                        </p:attrNameLst>
                                      </p:cBhvr>
                                      <p:tavLst>
                                        <p:tav tm="0">
                                          <p:val>
                                            <p:strVal val="#ppt_y-.2"/>
                                          </p:val>
                                        </p:tav>
                                        <p:tav tm="100000">
                                          <p:val>
                                            <p:strVal val="#ppt_y+.1"/>
                                          </p:val>
                                        </p:tav>
                                      </p:tavLst>
                                    </p:anim>
                                    <p:anim calcmode="lin" valueType="num">
                                      <p:cBhvr>
                                        <p:cTn id="105" dur="500" accel="50000" fill="hold">
                                          <p:stCondLst>
                                            <p:cond delay="500"/>
                                          </p:stCondLst>
                                        </p:cTn>
                                        <p:tgtEl>
                                          <p:spTgt spid="30"/>
                                        </p:tgtEl>
                                        <p:attrNameLst>
                                          <p:attrName>ppt_y</p:attrName>
                                        </p:attrNameLst>
                                      </p:cBhvr>
                                      <p:tavLst>
                                        <p:tav tm="0">
                                          <p:val>
                                            <p:strVal val="#ppt_y+.1"/>
                                          </p:val>
                                        </p:tav>
                                        <p:tav tm="100000">
                                          <p:val>
                                            <p:strVal val="#ppt_y"/>
                                          </p:val>
                                        </p:tav>
                                      </p:tavLst>
                                    </p:anim>
                                    <p:animEffect transition="in" filter="fade">
                                      <p:cBhvr>
                                        <p:cTn id="106" dur="1000" decel="50000">
                                          <p:stCondLst>
                                            <p:cond delay="0"/>
                                          </p:stCondLst>
                                        </p:cTn>
                                        <p:tgtEl>
                                          <p:spTgt spid="30"/>
                                        </p:tgtEl>
                                      </p:cBhvr>
                                    </p:animEffect>
                                  </p:childTnLst>
                                </p:cTn>
                              </p:par>
                            </p:childTnLst>
                          </p:cTn>
                        </p:par>
                        <p:par>
                          <p:cTn id="107" fill="hold">
                            <p:stCondLst>
                              <p:cond delay="7000"/>
                            </p:stCondLst>
                            <p:childTnLst>
                              <p:par>
                                <p:cTn id="108" presetID="37" presetClass="entr" presetSubtype="0" fill="hold" grpId="0" nodeType="afterEffect">
                                  <p:stCondLst>
                                    <p:cond delay="0"/>
                                  </p:stCondLst>
                                  <p:childTnLst>
                                    <p:set>
                                      <p:cBhvr>
                                        <p:cTn id="109" dur="1" fill="hold">
                                          <p:stCondLst>
                                            <p:cond delay="0"/>
                                          </p:stCondLst>
                                        </p:cTn>
                                        <p:tgtEl>
                                          <p:spTgt spid="38"/>
                                        </p:tgtEl>
                                        <p:attrNameLst>
                                          <p:attrName>style.visibility</p:attrName>
                                        </p:attrNameLst>
                                      </p:cBhvr>
                                      <p:to>
                                        <p:strVal val="visible"/>
                                      </p:to>
                                    </p:set>
                                    <p:animEffect transition="in" filter="fade">
                                      <p:cBhvr>
                                        <p:cTn id="110" dur="500"/>
                                        <p:tgtEl>
                                          <p:spTgt spid="38"/>
                                        </p:tgtEl>
                                      </p:cBhvr>
                                    </p:animEffect>
                                    <p:anim calcmode="lin" valueType="num">
                                      <p:cBhvr>
                                        <p:cTn id="111" dur="500" fill="hold"/>
                                        <p:tgtEl>
                                          <p:spTgt spid="38"/>
                                        </p:tgtEl>
                                        <p:attrNameLst>
                                          <p:attrName>ppt_x</p:attrName>
                                        </p:attrNameLst>
                                      </p:cBhvr>
                                      <p:tavLst>
                                        <p:tav tm="0">
                                          <p:val>
                                            <p:strVal val="#ppt_x"/>
                                          </p:val>
                                        </p:tav>
                                        <p:tav tm="100000">
                                          <p:val>
                                            <p:strVal val="#ppt_x"/>
                                          </p:val>
                                        </p:tav>
                                      </p:tavLst>
                                    </p:anim>
                                    <p:anim calcmode="lin" valueType="num">
                                      <p:cBhvr>
                                        <p:cTn id="112" dur="450" decel="100000" fill="hold"/>
                                        <p:tgtEl>
                                          <p:spTgt spid="38"/>
                                        </p:tgtEl>
                                        <p:attrNameLst>
                                          <p:attrName>ppt_y</p:attrName>
                                        </p:attrNameLst>
                                      </p:cBhvr>
                                      <p:tavLst>
                                        <p:tav tm="0">
                                          <p:val>
                                            <p:strVal val="#ppt_y+1"/>
                                          </p:val>
                                        </p:tav>
                                        <p:tav tm="100000">
                                          <p:val>
                                            <p:strVal val="#ppt_y-.03"/>
                                          </p:val>
                                        </p:tav>
                                      </p:tavLst>
                                    </p:anim>
                                    <p:anim calcmode="lin" valueType="num">
                                      <p:cBhvr>
                                        <p:cTn id="113" dur="50" accel="100000" fill="hold">
                                          <p:stCondLst>
                                            <p:cond delay="450"/>
                                          </p:stCondLst>
                                        </p:cTn>
                                        <p:tgtEl>
                                          <p:spTgt spid="38"/>
                                        </p:tgtEl>
                                        <p:attrNameLst>
                                          <p:attrName>ppt_y</p:attrName>
                                        </p:attrNameLst>
                                      </p:cBhvr>
                                      <p:tavLst>
                                        <p:tav tm="0">
                                          <p:val>
                                            <p:strVal val="#ppt_y-.03"/>
                                          </p:val>
                                        </p:tav>
                                        <p:tav tm="100000">
                                          <p:val>
                                            <p:strVal val="#ppt_y"/>
                                          </p:val>
                                        </p:tav>
                                      </p:tavLst>
                                    </p:anim>
                                  </p:childTnLst>
                                </p:cTn>
                              </p:par>
                            </p:childTnLst>
                          </p:cTn>
                        </p:par>
                        <p:par>
                          <p:cTn id="114" fill="hold">
                            <p:stCondLst>
                              <p:cond delay="7500"/>
                            </p:stCondLst>
                            <p:childTnLst>
                              <p:par>
                                <p:cTn id="115" presetID="25" presetClass="entr" presetSubtype="0" fill="hold" nodeType="afterEffect">
                                  <p:stCondLst>
                                    <p:cond delay="0"/>
                                  </p:stCondLst>
                                  <p:childTnLst>
                                    <p:set>
                                      <p:cBhvr>
                                        <p:cTn id="116" dur="1" fill="hold">
                                          <p:stCondLst>
                                            <p:cond delay="0"/>
                                          </p:stCondLst>
                                        </p:cTn>
                                        <p:tgtEl>
                                          <p:spTgt spid="33"/>
                                        </p:tgtEl>
                                        <p:attrNameLst>
                                          <p:attrName>style.visibility</p:attrName>
                                        </p:attrNameLst>
                                      </p:cBhvr>
                                      <p:to>
                                        <p:strVal val="visible"/>
                                      </p:to>
                                    </p:set>
                                    <p:anim calcmode="lin" valueType="num">
                                      <p:cBhvr>
                                        <p:cTn id="117" dur="500" decel="50000" fill="hold">
                                          <p:stCondLst>
                                            <p:cond delay="0"/>
                                          </p:stCondLst>
                                        </p:cTn>
                                        <p:tgtEl>
                                          <p:spTgt spid="33"/>
                                        </p:tgtEl>
                                        <p:attrNameLst>
                                          <p:attrName>style.rotation</p:attrName>
                                        </p:attrNameLst>
                                      </p:cBhvr>
                                      <p:tavLst>
                                        <p:tav tm="0">
                                          <p:val>
                                            <p:fltVal val="-90"/>
                                          </p:val>
                                        </p:tav>
                                        <p:tav tm="100000">
                                          <p:val>
                                            <p:fltVal val="0"/>
                                          </p:val>
                                        </p:tav>
                                      </p:tavLst>
                                    </p:anim>
                                    <p:anim calcmode="lin" valueType="num">
                                      <p:cBhvr>
                                        <p:cTn id="118" dur="500" decel="50000" fill="hold">
                                          <p:stCondLst>
                                            <p:cond delay="0"/>
                                          </p:stCondLst>
                                        </p:cTn>
                                        <p:tgtEl>
                                          <p:spTgt spid="33"/>
                                        </p:tgtEl>
                                        <p:attrNameLst>
                                          <p:attrName>ppt_w</p:attrName>
                                        </p:attrNameLst>
                                      </p:cBhvr>
                                      <p:tavLst>
                                        <p:tav tm="0">
                                          <p:val>
                                            <p:strVal val="#ppt_w"/>
                                          </p:val>
                                        </p:tav>
                                        <p:tav tm="100000">
                                          <p:val>
                                            <p:strVal val="#ppt_w*.05"/>
                                          </p:val>
                                        </p:tav>
                                      </p:tavLst>
                                    </p:anim>
                                    <p:anim calcmode="lin" valueType="num">
                                      <p:cBhvr>
                                        <p:cTn id="119" dur="500" accel="50000" fill="hold">
                                          <p:stCondLst>
                                            <p:cond delay="500"/>
                                          </p:stCondLst>
                                        </p:cTn>
                                        <p:tgtEl>
                                          <p:spTgt spid="33"/>
                                        </p:tgtEl>
                                        <p:attrNameLst>
                                          <p:attrName>ppt_w</p:attrName>
                                        </p:attrNameLst>
                                      </p:cBhvr>
                                      <p:tavLst>
                                        <p:tav tm="0">
                                          <p:val>
                                            <p:strVal val="#ppt_w*.05"/>
                                          </p:val>
                                        </p:tav>
                                        <p:tav tm="100000">
                                          <p:val>
                                            <p:strVal val="#ppt_w"/>
                                          </p:val>
                                        </p:tav>
                                      </p:tavLst>
                                    </p:anim>
                                    <p:anim calcmode="lin" valueType="num">
                                      <p:cBhvr>
                                        <p:cTn id="120" dur="1000" fill="hold"/>
                                        <p:tgtEl>
                                          <p:spTgt spid="33"/>
                                        </p:tgtEl>
                                        <p:attrNameLst>
                                          <p:attrName>ppt_h</p:attrName>
                                        </p:attrNameLst>
                                      </p:cBhvr>
                                      <p:tavLst>
                                        <p:tav tm="0">
                                          <p:val>
                                            <p:strVal val="#ppt_h"/>
                                          </p:val>
                                        </p:tav>
                                        <p:tav tm="100000">
                                          <p:val>
                                            <p:strVal val="#ppt_h"/>
                                          </p:val>
                                        </p:tav>
                                      </p:tavLst>
                                    </p:anim>
                                    <p:anim calcmode="lin" valueType="num">
                                      <p:cBhvr>
                                        <p:cTn id="121" dur="500" decel="50000" fill="hold">
                                          <p:stCondLst>
                                            <p:cond delay="0"/>
                                          </p:stCondLst>
                                        </p:cTn>
                                        <p:tgtEl>
                                          <p:spTgt spid="33"/>
                                        </p:tgtEl>
                                        <p:attrNameLst>
                                          <p:attrName>ppt_x</p:attrName>
                                        </p:attrNameLst>
                                      </p:cBhvr>
                                      <p:tavLst>
                                        <p:tav tm="0">
                                          <p:val>
                                            <p:strVal val="#ppt_x+.4"/>
                                          </p:val>
                                        </p:tav>
                                        <p:tav tm="100000">
                                          <p:val>
                                            <p:strVal val="#ppt_x"/>
                                          </p:val>
                                        </p:tav>
                                      </p:tavLst>
                                    </p:anim>
                                    <p:anim calcmode="lin" valueType="num">
                                      <p:cBhvr>
                                        <p:cTn id="122" dur="500" decel="50000" fill="hold">
                                          <p:stCondLst>
                                            <p:cond delay="0"/>
                                          </p:stCondLst>
                                        </p:cTn>
                                        <p:tgtEl>
                                          <p:spTgt spid="33"/>
                                        </p:tgtEl>
                                        <p:attrNameLst>
                                          <p:attrName>ppt_y</p:attrName>
                                        </p:attrNameLst>
                                      </p:cBhvr>
                                      <p:tavLst>
                                        <p:tav tm="0">
                                          <p:val>
                                            <p:strVal val="#ppt_y-.2"/>
                                          </p:val>
                                        </p:tav>
                                        <p:tav tm="100000">
                                          <p:val>
                                            <p:strVal val="#ppt_y+.1"/>
                                          </p:val>
                                        </p:tav>
                                      </p:tavLst>
                                    </p:anim>
                                    <p:anim calcmode="lin" valueType="num">
                                      <p:cBhvr>
                                        <p:cTn id="123" dur="500" accel="50000" fill="hold">
                                          <p:stCondLst>
                                            <p:cond delay="500"/>
                                          </p:stCondLst>
                                        </p:cTn>
                                        <p:tgtEl>
                                          <p:spTgt spid="33"/>
                                        </p:tgtEl>
                                        <p:attrNameLst>
                                          <p:attrName>ppt_y</p:attrName>
                                        </p:attrNameLst>
                                      </p:cBhvr>
                                      <p:tavLst>
                                        <p:tav tm="0">
                                          <p:val>
                                            <p:strVal val="#ppt_y+.1"/>
                                          </p:val>
                                        </p:tav>
                                        <p:tav tm="100000">
                                          <p:val>
                                            <p:strVal val="#ppt_y"/>
                                          </p:val>
                                        </p:tav>
                                      </p:tavLst>
                                    </p:anim>
                                    <p:animEffect transition="in" filter="fade">
                                      <p:cBhvr>
                                        <p:cTn id="124" dur="1000" decel="50000">
                                          <p:stCondLst>
                                            <p:cond delay="0"/>
                                          </p:stCondLst>
                                        </p:cTn>
                                        <p:tgtEl>
                                          <p:spTgt spid="33"/>
                                        </p:tgtEl>
                                      </p:cBhvr>
                                    </p:animEffect>
                                  </p:childTnLst>
                                </p:cTn>
                              </p:par>
                            </p:childTnLst>
                          </p:cTn>
                        </p:par>
                        <p:par>
                          <p:cTn id="125" fill="hold">
                            <p:stCondLst>
                              <p:cond delay="8500"/>
                            </p:stCondLst>
                            <p:childTnLst>
                              <p:par>
                                <p:cTn id="126" presetID="37" presetClass="entr" presetSubtype="0" fill="hold" grpId="0" nodeType="afterEffect">
                                  <p:stCondLst>
                                    <p:cond delay="0"/>
                                  </p:stCondLst>
                                  <p:childTnLst>
                                    <p:set>
                                      <p:cBhvr>
                                        <p:cTn id="127" dur="1" fill="hold">
                                          <p:stCondLst>
                                            <p:cond delay="0"/>
                                          </p:stCondLst>
                                        </p:cTn>
                                        <p:tgtEl>
                                          <p:spTgt spid="39"/>
                                        </p:tgtEl>
                                        <p:attrNameLst>
                                          <p:attrName>style.visibility</p:attrName>
                                        </p:attrNameLst>
                                      </p:cBhvr>
                                      <p:to>
                                        <p:strVal val="visible"/>
                                      </p:to>
                                    </p:set>
                                    <p:animEffect transition="in" filter="fade">
                                      <p:cBhvr>
                                        <p:cTn id="128" dur="500"/>
                                        <p:tgtEl>
                                          <p:spTgt spid="39"/>
                                        </p:tgtEl>
                                      </p:cBhvr>
                                    </p:animEffect>
                                    <p:anim calcmode="lin" valueType="num">
                                      <p:cBhvr>
                                        <p:cTn id="129" dur="500" fill="hold"/>
                                        <p:tgtEl>
                                          <p:spTgt spid="39"/>
                                        </p:tgtEl>
                                        <p:attrNameLst>
                                          <p:attrName>ppt_x</p:attrName>
                                        </p:attrNameLst>
                                      </p:cBhvr>
                                      <p:tavLst>
                                        <p:tav tm="0">
                                          <p:val>
                                            <p:strVal val="#ppt_x"/>
                                          </p:val>
                                        </p:tav>
                                        <p:tav tm="100000">
                                          <p:val>
                                            <p:strVal val="#ppt_x"/>
                                          </p:val>
                                        </p:tav>
                                      </p:tavLst>
                                    </p:anim>
                                    <p:anim calcmode="lin" valueType="num">
                                      <p:cBhvr>
                                        <p:cTn id="130" dur="450" decel="100000" fill="hold"/>
                                        <p:tgtEl>
                                          <p:spTgt spid="39"/>
                                        </p:tgtEl>
                                        <p:attrNameLst>
                                          <p:attrName>ppt_y</p:attrName>
                                        </p:attrNameLst>
                                      </p:cBhvr>
                                      <p:tavLst>
                                        <p:tav tm="0">
                                          <p:val>
                                            <p:strVal val="#ppt_y+1"/>
                                          </p:val>
                                        </p:tav>
                                        <p:tav tm="100000">
                                          <p:val>
                                            <p:strVal val="#ppt_y-.03"/>
                                          </p:val>
                                        </p:tav>
                                      </p:tavLst>
                                    </p:anim>
                                    <p:anim calcmode="lin" valueType="num">
                                      <p:cBhvr>
                                        <p:cTn id="131" dur="50" accel="100000" fill="hold">
                                          <p:stCondLst>
                                            <p:cond delay="45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5" grpId="0"/>
      <p:bldP spid="38" grpId="0"/>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4926978" y="79048"/>
            <a:ext cx="2912977"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Button</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711262"/>
            <a:ext cx="11453219" cy="1200329"/>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Button: Là một UI Control</a:t>
            </a:r>
            <a:r>
              <a:rPr lang="en-US" sz="2400"/>
              <a:t> </a:t>
            </a:r>
            <a:r>
              <a:rPr lang="vi-VN" sz="2400"/>
              <a:t>được mở rộng từ lớp ButtonBase, </a:t>
            </a:r>
            <a:r>
              <a:rPr lang="en-US" sz="2400"/>
              <a:t>cho </a:t>
            </a:r>
            <a:r>
              <a:rPr lang="vi-VN" sz="2400"/>
              <a:t>phép giao diện ứng dụng xử lý hành động khi nhấp vào. Nó cho phép hiển thị văn bản, hình ảnh hoặc cả hai.</a:t>
            </a:r>
            <a:endParaRPr lang="en-US" sz="2400"/>
          </a:p>
        </p:txBody>
      </p:sp>
      <p:sp>
        <p:nvSpPr>
          <p:cNvPr id="2" name="TextBox 1">
            <a:extLst>
              <a:ext uri="{FF2B5EF4-FFF2-40B4-BE49-F238E27FC236}">
                <a16:creationId xmlns:a16="http://schemas.microsoft.com/office/drawing/2014/main" id="{99080908-C712-4187-8219-CFD484D00BF4}"/>
              </a:ext>
            </a:extLst>
          </p:cNvPr>
          <p:cNvSpPr txBox="1"/>
          <p:nvPr/>
        </p:nvSpPr>
        <p:spPr>
          <a:xfrm>
            <a:off x="274182" y="2911591"/>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về Button:</a:t>
            </a:r>
            <a:endParaRPr lang="en-US" sz="2400"/>
          </a:p>
        </p:txBody>
      </p:sp>
      <p:pic>
        <p:nvPicPr>
          <p:cNvPr id="9218" name="Picture 2">
            <a:extLst>
              <a:ext uri="{FF2B5EF4-FFF2-40B4-BE49-F238E27FC236}">
                <a16:creationId xmlns:a16="http://schemas.microsoft.com/office/drawing/2014/main" id="{603ABB58-F19B-4BBC-B41B-C0011D3A862C}"/>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535992" y="3573905"/>
            <a:ext cx="5450511" cy="252816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3BD3D610-5640-4B0D-AB25-AE8449C03AF8}"/>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6383466" y="3573906"/>
            <a:ext cx="5272542" cy="2528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66369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9218"/>
                                        </p:tgtEl>
                                        <p:attrNameLst>
                                          <p:attrName>style.visibility</p:attrName>
                                        </p:attrNameLst>
                                      </p:cBhvr>
                                      <p:to>
                                        <p:strVal val="visible"/>
                                      </p:to>
                                    </p:set>
                                    <p:animEffect transition="in" filter="barn(inVertical)">
                                      <p:cBhvr>
                                        <p:cTn id="18" dur="500"/>
                                        <p:tgtEl>
                                          <p:spTgt spid="9218"/>
                                        </p:tgtEl>
                                      </p:cBhvr>
                                    </p:animEffect>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9220"/>
                                        </p:tgtEl>
                                        <p:attrNameLst>
                                          <p:attrName>style.visibility</p:attrName>
                                        </p:attrNameLst>
                                      </p:cBhvr>
                                      <p:to>
                                        <p:strVal val="visible"/>
                                      </p:to>
                                    </p:set>
                                    <p:anim calcmode="lin" valueType="num">
                                      <p:cBhvr additive="base">
                                        <p:cTn id="22" dur="500" fill="hold"/>
                                        <p:tgtEl>
                                          <p:spTgt spid="9220"/>
                                        </p:tgtEl>
                                        <p:attrNameLst>
                                          <p:attrName>ppt_x</p:attrName>
                                        </p:attrNameLst>
                                      </p:cBhvr>
                                      <p:tavLst>
                                        <p:tav tm="0">
                                          <p:val>
                                            <p:strVal val="#ppt_x"/>
                                          </p:val>
                                        </p:tav>
                                        <p:tav tm="100000">
                                          <p:val>
                                            <p:strVal val="#ppt_x"/>
                                          </p:val>
                                        </p:tav>
                                      </p:tavLst>
                                    </p:anim>
                                    <p:anim calcmode="lin" valueType="num">
                                      <p:cBhvr additive="base">
                                        <p:cTn id="23" dur="500" fill="hold"/>
                                        <p:tgtEl>
                                          <p:spTgt spid="92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4220053" y="143159"/>
            <a:ext cx="4326826"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CheckBox</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711262"/>
            <a:ext cx="11453219" cy="830997"/>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CheckBox: Là một UI Control được mở rộng từ lớp ButtonBase, nó cho phép đánh dấu vào hộp khi nó được chọn và trống khi không được chọn.</a:t>
            </a:r>
            <a:endParaRPr lang="en-US" sz="2400"/>
          </a:p>
        </p:txBody>
      </p:sp>
      <p:sp>
        <p:nvSpPr>
          <p:cNvPr id="2" name="TextBox 1">
            <a:extLst>
              <a:ext uri="{FF2B5EF4-FFF2-40B4-BE49-F238E27FC236}">
                <a16:creationId xmlns:a16="http://schemas.microsoft.com/office/drawing/2014/main" id="{99080908-C712-4187-8219-CFD484D00BF4}"/>
              </a:ext>
            </a:extLst>
          </p:cNvPr>
          <p:cNvSpPr txBox="1"/>
          <p:nvPr/>
        </p:nvSpPr>
        <p:spPr>
          <a:xfrm>
            <a:off x="274182" y="2542259"/>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về CheckBox:</a:t>
            </a:r>
            <a:endParaRPr lang="en-US" sz="2400"/>
          </a:p>
        </p:txBody>
      </p:sp>
      <p:pic>
        <p:nvPicPr>
          <p:cNvPr id="5" name="Picture 4">
            <a:extLst>
              <a:ext uri="{FF2B5EF4-FFF2-40B4-BE49-F238E27FC236}">
                <a16:creationId xmlns:a16="http://schemas.microsoft.com/office/drawing/2014/main" id="{87C8C2D9-C3A9-4A39-B891-E4E50E9E038E}"/>
              </a:ext>
            </a:extLst>
          </p:cNvPr>
          <p:cNvPicPr>
            <a:picLocks noChangeAspect="1"/>
          </p:cNvPicPr>
          <p:nvPr/>
        </p:nvPicPr>
        <p:blipFill>
          <a:blip r:embed="rId9"/>
          <a:stretch>
            <a:fillRect/>
          </a:stretch>
        </p:blipFill>
        <p:spPr>
          <a:xfrm>
            <a:off x="1045472" y="3281082"/>
            <a:ext cx="4258269" cy="2219635"/>
          </a:xfrm>
          <a:prstGeom prst="rect">
            <a:avLst/>
          </a:prstGeom>
        </p:spPr>
      </p:pic>
      <p:pic>
        <p:nvPicPr>
          <p:cNvPr id="6" name="Picture 5">
            <a:extLst>
              <a:ext uri="{FF2B5EF4-FFF2-40B4-BE49-F238E27FC236}">
                <a16:creationId xmlns:a16="http://schemas.microsoft.com/office/drawing/2014/main" id="{EC22251E-A770-44A0-9B49-CC03759499D4}"/>
              </a:ext>
            </a:extLst>
          </p:cNvPr>
          <p:cNvPicPr>
            <a:picLocks noChangeAspect="1"/>
          </p:cNvPicPr>
          <p:nvPr/>
        </p:nvPicPr>
        <p:blipFill>
          <a:blip r:embed="rId10"/>
          <a:stretch>
            <a:fillRect/>
          </a:stretch>
        </p:blipFill>
        <p:spPr>
          <a:xfrm>
            <a:off x="6510578" y="3233451"/>
            <a:ext cx="4248743" cy="2267266"/>
          </a:xfrm>
          <a:prstGeom prst="rect">
            <a:avLst/>
          </a:prstGeom>
        </p:spPr>
      </p:pic>
      <p:sp>
        <p:nvSpPr>
          <p:cNvPr id="7" name="TextBox 6">
            <a:extLst>
              <a:ext uri="{FF2B5EF4-FFF2-40B4-BE49-F238E27FC236}">
                <a16:creationId xmlns:a16="http://schemas.microsoft.com/office/drawing/2014/main" id="{B558E2EF-8EB3-4E7A-A5A8-59FFEBD17C5A}"/>
              </a:ext>
            </a:extLst>
          </p:cNvPr>
          <p:cNvSpPr txBox="1"/>
          <p:nvPr/>
        </p:nvSpPr>
        <p:spPr>
          <a:xfrm>
            <a:off x="1686757" y="5777875"/>
            <a:ext cx="2849732" cy="369332"/>
          </a:xfrm>
          <a:prstGeom prst="rect">
            <a:avLst/>
          </a:prstGeom>
          <a:noFill/>
        </p:spPr>
        <p:txBody>
          <a:bodyPr wrap="square" rtlCol="0">
            <a:spAutoFit/>
          </a:bodyPr>
          <a:lstStyle/>
          <a:p>
            <a:r>
              <a:rPr lang="vi-VN"/>
              <a:t>CheckBox trước khi chọn</a:t>
            </a:r>
            <a:endParaRPr lang="en-US"/>
          </a:p>
        </p:txBody>
      </p:sp>
      <p:sp>
        <p:nvSpPr>
          <p:cNvPr id="12" name="TextBox 11">
            <a:extLst>
              <a:ext uri="{FF2B5EF4-FFF2-40B4-BE49-F238E27FC236}">
                <a16:creationId xmlns:a16="http://schemas.microsoft.com/office/drawing/2014/main" id="{371FA8D5-9446-4824-BBEA-BBF2467DD7E7}"/>
              </a:ext>
            </a:extLst>
          </p:cNvPr>
          <p:cNvSpPr txBox="1"/>
          <p:nvPr/>
        </p:nvSpPr>
        <p:spPr>
          <a:xfrm>
            <a:off x="7468185" y="5777875"/>
            <a:ext cx="2849732" cy="369332"/>
          </a:xfrm>
          <a:prstGeom prst="rect">
            <a:avLst/>
          </a:prstGeom>
          <a:noFill/>
        </p:spPr>
        <p:txBody>
          <a:bodyPr wrap="square" rtlCol="0">
            <a:spAutoFit/>
          </a:bodyPr>
          <a:lstStyle/>
          <a:p>
            <a:r>
              <a:rPr lang="vi-VN"/>
              <a:t>CheckBox sau khi chọn</a:t>
            </a:r>
            <a:endParaRPr lang="en-US"/>
          </a:p>
        </p:txBody>
      </p:sp>
    </p:spTree>
    <p:extLst>
      <p:ext uri="{BB962C8B-B14F-4D97-AF65-F5344CB8AC3E}">
        <p14:creationId xmlns:p14="http://schemas.microsoft.com/office/powerpoint/2010/main" val="457238256"/>
      </p:ext>
    </p:extLst>
  </p:cSld>
  <p:clrMapOvr>
    <a:masterClrMapping/>
  </p:clrMapOvr>
  <mc:AlternateContent xmlns:mc="http://schemas.openxmlformats.org/markup-compatibility/2006" xmlns:p14="http://schemas.microsoft.com/office/powerpoint/2010/main">
    <mc:Choice Requires="p14">
      <p:transition spd="slow" p14:dur="1250" advClick="0">
        <p14:flip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42"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anim calcmode="lin" valueType="num">
                                      <p:cBhvr>
                                        <p:cTn id="31" dur="500" fill="hold"/>
                                        <p:tgtEl>
                                          <p:spTgt spid="12"/>
                                        </p:tgtEl>
                                        <p:attrNameLst>
                                          <p:attrName>ppt_x</p:attrName>
                                        </p:attrNameLst>
                                      </p:cBhvr>
                                      <p:tavLst>
                                        <p:tav tm="0">
                                          <p:val>
                                            <p:strVal val="#ppt_x"/>
                                          </p:val>
                                        </p:tav>
                                        <p:tav tm="100000">
                                          <p:val>
                                            <p:strVal val="#ppt_x"/>
                                          </p:val>
                                        </p:tav>
                                      </p:tavLst>
                                    </p:anim>
                                    <p:anim calcmode="lin" valueType="num">
                                      <p:cBhvr>
                                        <p:cTn id="32"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7"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3514326" y="158096"/>
            <a:ext cx="5266185"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RadioButton</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711262"/>
            <a:ext cx="11453219" cy="1569660"/>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RadioButton: Là một UI Control được mở rộng từ lớp ToggleButton. RadioButton có hai trạng thái chọn và không chọn. Khi các RadioButton liên kết thành một nhóm thì tại một thời điểm chỉ có duy nhất một RadioButton được chọn.</a:t>
            </a:r>
            <a:endParaRPr lang="en-US" sz="2400"/>
          </a:p>
        </p:txBody>
      </p:sp>
      <p:sp>
        <p:nvSpPr>
          <p:cNvPr id="2" name="TextBox 1">
            <a:extLst>
              <a:ext uri="{FF2B5EF4-FFF2-40B4-BE49-F238E27FC236}">
                <a16:creationId xmlns:a16="http://schemas.microsoft.com/office/drawing/2014/main" id="{99080908-C712-4187-8219-CFD484D00BF4}"/>
              </a:ext>
            </a:extLst>
          </p:cNvPr>
          <p:cNvSpPr txBox="1"/>
          <p:nvPr/>
        </p:nvSpPr>
        <p:spPr>
          <a:xfrm>
            <a:off x="274182" y="3134778"/>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về RadioButton:</a:t>
            </a:r>
            <a:endParaRPr lang="en-US" sz="2400"/>
          </a:p>
        </p:txBody>
      </p:sp>
      <p:pic>
        <p:nvPicPr>
          <p:cNvPr id="10242" name="Picture 2">
            <a:extLst>
              <a:ext uri="{FF2B5EF4-FFF2-40B4-BE49-F238E27FC236}">
                <a16:creationId xmlns:a16="http://schemas.microsoft.com/office/drawing/2014/main" id="{BCEB327F-567B-428A-9D48-80209025255F}"/>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645425" y="3596443"/>
            <a:ext cx="7003986" cy="3103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481209"/>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10242"/>
                                        </p:tgtEl>
                                        <p:attrNameLst>
                                          <p:attrName>style.visibility</p:attrName>
                                        </p:attrNameLst>
                                      </p:cBhvr>
                                      <p:to>
                                        <p:strVal val="visible"/>
                                      </p:to>
                                    </p:set>
                                    <p:anim calcmode="lin" valueType="num">
                                      <p:cBhvr additive="base">
                                        <p:cTn id="15" dur="500" fill="hold"/>
                                        <p:tgtEl>
                                          <p:spTgt spid="10242"/>
                                        </p:tgtEl>
                                        <p:attrNameLst>
                                          <p:attrName>ppt_x</p:attrName>
                                        </p:attrNameLst>
                                      </p:cBhvr>
                                      <p:tavLst>
                                        <p:tav tm="0">
                                          <p:val>
                                            <p:strVal val="#ppt_x"/>
                                          </p:val>
                                        </p:tav>
                                        <p:tav tm="100000">
                                          <p:val>
                                            <p:strVal val="#ppt_x"/>
                                          </p:val>
                                        </p:tav>
                                      </p:tavLst>
                                    </p:anim>
                                    <p:anim calcmode="lin" valueType="num">
                                      <p:cBhvr additive="base">
                                        <p:cTn id="16"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4226219" y="158096"/>
            <a:ext cx="3842399"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TextField</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711262"/>
            <a:ext cx="11453219" cy="830997"/>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TextField: Là một UI Control được mở rộng từ lớp TextInputControl. TextField cho phép người dùng nhập và hiển thị văn bản.</a:t>
            </a:r>
            <a:endParaRPr lang="en-US" sz="2400"/>
          </a:p>
        </p:txBody>
      </p:sp>
      <p:sp>
        <p:nvSpPr>
          <p:cNvPr id="2" name="TextBox 1">
            <a:extLst>
              <a:ext uri="{FF2B5EF4-FFF2-40B4-BE49-F238E27FC236}">
                <a16:creationId xmlns:a16="http://schemas.microsoft.com/office/drawing/2014/main" id="{99080908-C712-4187-8219-CFD484D00BF4}"/>
              </a:ext>
            </a:extLst>
          </p:cNvPr>
          <p:cNvSpPr txBox="1"/>
          <p:nvPr/>
        </p:nvSpPr>
        <p:spPr>
          <a:xfrm>
            <a:off x="226994" y="2542259"/>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về TextField:</a:t>
            </a:r>
            <a:endParaRPr lang="en-US" sz="2400"/>
          </a:p>
        </p:txBody>
      </p:sp>
      <p:pic>
        <p:nvPicPr>
          <p:cNvPr id="12290" name="Picture 2">
            <a:extLst>
              <a:ext uri="{FF2B5EF4-FFF2-40B4-BE49-F238E27FC236}">
                <a16:creationId xmlns:a16="http://schemas.microsoft.com/office/drawing/2014/main" id="{1FA1F9D3-DFCA-47EC-95F8-2613E7E95544}"/>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756663" y="3288803"/>
            <a:ext cx="4823848" cy="26214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7516C42-6268-4F29-B589-4A5CC87A2B5E}"/>
              </a:ext>
            </a:extLst>
          </p:cNvPr>
          <p:cNvPicPr>
            <a:picLocks noChangeAspect="1"/>
          </p:cNvPicPr>
          <p:nvPr/>
        </p:nvPicPr>
        <p:blipFill>
          <a:blip r:embed="rId10"/>
          <a:stretch>
            <a:fillRect/>
          </a:stretch>
        </p:blipFill>
        <p:spPr>
          <a:xfrm>
            <a:off x="6373895" y="3281082"/>
            <a:ext cx="5061442" cy="2629135"/>
          </a:xfrm>
          <a:prstGeom prst="rect">
            <a:avLst/>
          </a:prstGeom>
        </p:spPr>
      </p:pic>
    </p:spTree>
    <p:extLst>
      <p:ext uri="{BB962C8B-B14F-4D97-AF65-F5344CB8AC3E}">
        <p14:creationId xmlns:p14="http://schemas.microsoft.com/office/powerpoint/2010/main" val="1462657362"/>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12290"/>
                                        </p:tgtEl>
                                        <p:attrNameLst>
                                          <p:attrName>style.visibility</p:attrName>
                                        </p:attrNameLst>
                                      </p:cBhvr>
                                      <p:to>
                                        <p:strVal val="visible"/>
                                      </p:to>
                                    </p:set>
                                    <p:anim calcmode="lin" valueType="num">
                                      <p:cBhvr additive="base">
                                        <p:cTn id="16" dur="500" fill="hold"/>
                                        <p:tgtEl>
                                          <p:spTgt spid="12290"/>
                                        </p:tgtEl>
                                        <p:attrNameLst>
                                          <p:attrName>ppt_x</p:attrName>
                                        </p:attrNameLst>
                                      </p:cBhvr>
                                      <p:tavLst>
                                        <p:tav tm="0">
                                          <p:val>
                                            <p:strVal val="#ppt_x"/>
                                          </p:val>
                                        </p:tav>
                                        <p:tav tm="100000">
                                          <p:val>
                                            <p:strVal val="#ppt_x"/>
                                          </p:val>
                                        </p:tav>
                                      </p:tavLst>
                                    </p:anim>
                                    <p:anim calcmode="lin" valueType="num">
                                      <p:cBhvr additive="base">
                                        <p:cTn id="17" dur="500" fill="hold"/>
                                        <p:tgtEl>
                                          <p:spTgt spid="12290"/>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16" presetClass="entr" presetSubtype="21"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09"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4226219" y="158096"/>
            <a:ext cx="3842399"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TextArea</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711262"/>
            <a:ext cx="11453219" cy="830997"/>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TextArea: Là một UI Control được mở rộng từ lớp TextInputControl. TextArea cho phép người dùng nhập nhiều dòng văn bản và hiển thị.</a:t>
            </a:r>
            <a:endParaRPr lang="en-US" sz="2400"/>
          </a:p>
        </p:txBody>
      </p:sp>
      <p:sp>
        <p:nvSpPr>
          <p:cNvPr id="2" name="TextBox 1">
            <a:extLst>
              <a:ext uri="{FF2B5EF4-FFF2-40B4-BE49-F238E27FC236}">
                <a16:creationId xmlns:a16="http://schemas.microsoft.com/office/drawing/2014/main" id="{99080908-C712-4187-8219-CFD484D00BF4}"/>
              </a:ext>
            </a:extLst>
          </p:cNvPr>
          <p:cNvSpPr txBox="1"/>
          <p:nvPr/>
        </p:nvSpPr>
        <p:spPr>
          <a:xfrm>
            <a:off x="226994" y="2542259"/>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về TextArea:</a:t>
            </a:r>
            <a:endParaRPr lang="en-US" sz="2400"/>
          </a:p>
        </p:txBody>
      </p:sp>
      <p:pic>
        <p:nvPicPr>
          <p:cNvPr id="15" name="Picture 14">
            <a:extLst>
              <a:ext uri="{FF2B5EF4-FFF2-40B4-BE49-F238E27FC236}">
                <a16:creationId xmlns:a16="http://schemas.microsoft.com/office/drawing/2014/main" id="{A30B1238-AA71-49B4-9794-DD5CBD0EAD7D}"/>
              </a:ext>
            </a:extLst>
          </p:cNvPr>
          <p:cNvPicPr/>
          <p:nvPr/>
        </p:nvPicPr>
        <p:blipFill>
          <a:blip r:embed="rId9">
            <a:extLst>
              <a:ext uri="{28A0092B-C50C-407E-A947-70E740481C1C}">
                <a14:useLocalDpi xmlns:a14="http://schemas.microsoft.com/office/drawing/2010/main" val="0"/>
              </a:ext>
            </a:extLst>
          </a:blip>
          <a:stretch>
            <a:fillRect/>
          </a:stretch>
        </p:blipFill>
        <p:spPr>
          <a:xfrm>
            <a:off x="896458" y="3170122"/>
            <a:ext cx="4561457" cy="2578834"/>
          </a:xfrm>
          <a:prstGeom prst="rect">
            <a:avLst/>
          </a:prstGeom>
        </p:spPr>
      </p:pic>
      <p:pic>
        <p:nvPicPr>
          <p:cNvPr id="13316" name="Picture 4">
            <a:extLst>
              <a:ext uri="{FF2B5EF4-FFF2-40B4-BE49-F238E27FC236}">
                <a16:creationId xmlns:a16="http://schemas.microsoft.com/office/drawing/2014/main" id="{6150E718-D5EF-464F-A544-2F9F4CA28821}"/>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6515738" y="3170122"/>
            <a:ext cx="4690707" cy="2578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535800"/>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4" presetClass="entr" presetSubtype="10"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randombar(horizontal)">
                                      <p:cBhvr>
                                        <p:cTn id="16" dur="500"/>
                                        <p:tgtEl>
                                          <p:spTgt spid="15"/>
                                        </p:tgtEl>
                                      </p:cBhvr>
                                    </p:animEffect>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13316"/>
                                        </p:tgtEl>
                                        <p:attrNameLst>
                                          <p:attrName>style.visibility</p:attrName>
                                        </p:attrNameLst>
                                      </p:cBhvr>
                                      <p:to>
                                        <p:strVal val="visible"/>
                                      </p:to>
                                    </p:set>
                                    <p:anim calcmode="lin" valueType="num">
                                      <p:cBhvr additive="base">
                                        <p:cTn id="20" dur="500" fill="hold"/>
                                        <p:tgtEl>
                                          <p:spTgt spid="13316"/>
                                        </p:tgtEl>
                                        <p:attrNameLst>
                                          <p:attrName>ppt_x</p:attrName>
                                        </p:attrNameLst>
                                      </p:cBhvr>
                                      <p:tavLst>
                                        <p:tav tm="0">
                                          <p:val>
                                            <p:strVal val="#ppt_x"/>
                                          </p:val>
                                        </p:tav>
                                        <p:tav tm="100000">
                                          <p:val>
                                            <p:strVal val="#ppt_x"/>
                                          </p:val>
                                        </p:tav>
                                      </p:tavLst>
                                    </p:anim>
                                    <p:anim calcmode="lin" valueType="num">
                                      <p:cBhvr additive="base">
                                        <p:cTn id="21" dur="500" fill="hold"/>
                                        <p:tgtEl>
                                          <p:spTgt spid="133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09"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4033303" y="126369"/>
            <a:ext cx="4700326"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ComboBox</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711262"/>
            <a:ext cx="11453219" cy="1200329"/>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ComboBox: Là một UI Control được mở rộng từ lớp ComboBoxBase. Khi ComboBox được nhấp, một danh sách các lựa chọn sẽ thả xuống cho phép người dùng chọn duy nhất một lựa chọn trong danh sách.</a:t>
            </a:r>
            <a:endParaRPr lang="en-US" sz="2400"/>
          </a:p>
        </p:txBody>
      </p:sp>
      <p:sp>
        <p:nvSpPr>
          <p:cNvPr id="2" name="TextBox 1">
            <a:extLst>
              <a:ext uri="{FF2B5EF4-FFF2-40B4-BE49-F238E27FC236}">
                <a16:creationId xmlns:a16="http://schemas.microsoft.com/office/drawing/2014/main" id="{99080908-C712-4187-8219-CFD484D00BF4}"/>
              </a:ext>
            </a:extLst>
          </p:cNvPr>
          <p:cNvSpPr txBox="1"/>
          <p:nvPr/>
        </p:nvSpPr>
        <p:spPr>
          <a:xfrm>
            <a:off x="274182" y="2911591"/>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về ComboBox:</a:t>
            </a:r>
            <a:endParaRPr lang="en-US" sz="2400"/>
          </a:p>
        </p:txBody>
      </p:sp>
      <p:pic>
        <p:nvPicPr>
          <p:cNvPr id="14338" name="Picture 2">
            <a:extLst>
              <a:ext uri="{FF2B5EF4-FFF2-40B4-BE49-F238E27FC236}">
                <a16:creationId xmlns:a16="http://schemas.microsoft.com/office/drawing/2014/main" id="{5136A26C-92C8-49BC-B6F5-75DD852869D8}"/>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3452466" y="3484745"/>
            <a:ext cx="5287068" cy="2821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584611"/>
      </p:ext>
    </p:extLst>
  </p:cSld>
  <p:clrMapOvr>
    <a:masterClrMapping/>
  </p:clrMapOvr>
  <mc:AlternateContent xmlns:mc="http://schemas.openxmlformats.org/markup-compatibility/2006" xmlns:p15="http://schemas.microsoft.com/office/powerpoint/2012/main">
    <mc:Choice Requires="p15">
      <p:transition spd="slow"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14338"/>
                                        </p:tgtEl>
                                        <p:attrNameLst>
                                          <p:attrName>style.visibility</p:attrName>
                                        </p:attrNameLst>
                                      </p:cBhvr>
                                      <p:to>
                                        <p:strVal val="visible"/>
                                      </p:to>
                                    </p:set>
                                    <p:animEffect transition="in" filter="fade">
                                      <p:cBhvr>
                                        <p:cTn id="16" dur="500"/>
                                        <p:tgtEl>
                                          <p:spTgt spid="14338"/>
                                        </p:tgtEl>
                                      </p:cBhvr>
                                    </p:animEffect>
                                    <p:anim calcmode="lin" valueType="num">
                                      <p:cBhvr>
                                        <p:cTn id="17" dur="500" fill="hold"/>
                                        <p:tgtEl>
                                          <p:spTgt spid="14338"/>
                                        </p:tgtEl>
                                        <p:attrNameLst>
                                          <p:attrName>ppt_x</p:attrName>
                                        </p:attrNameLst>
                                      </p:cBhvr>
                                      <p:tavLst>
                                        <p:tav tm="0">
                                          <p:val>
                                            <p:strVal val="#ppt_x"/>
                                          </p:val>
                                        </p:tav>
                                        <p:tav tm="100000">
                                          <p:val>
                                            <p:strVal val="#ppt_x"/>
                                          </p:val>
                                        </p:tav>
                                      </p:tavLst>
                                    </p:anim>
                                    <p:anim calcmode="lin" valueType="num">
                                      <p:cBhvr>
                                        <p:cTn id="18" dur="500" fill="hold"/>
                                        <p:tgtEl>
                                          <p:spTgt spid="143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09"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4344297" y="108235"/>
            <a:ext cx="3606244"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ListView</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711262"/>
            <a:ext cx="11453219" cy="1200329"/>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ListView: Là một UI Control được mở rộng từ lớp Control. ListView hiển thị các mục của nó theo chiều thẳng đứng hoặc theo chiều ngang. Nó cho phép chọn một mục hoặc nhiều mục từ danh sách lựa chọn.</a:t>
            </a:r>
            <a:endParaRPr lang="en-US" sz="2400"/>
          </a:p>
        </p:txBody>
      </p:sp>
      <p:sp>
        <p:nvSpPr>
          <p:cNvPr id="2" name="TextBox 1">
            <a:extLst>
              <a:ext uri="{FF2B5EF4-FFF2-40B4-BE49-F238E27FC236}">
                <a16:creationId xmlns:a16="http://schemas.microsoft.com/office/drawing/2014/main" id="{99080908-C712-4187-8219-CFD484D00BF4}"/>
              </a:ext>
            </a:extLst>
          </p:cNvPr>
          <p:cNvSpPr txBox="1"/>
          <p:nvPr/>
        </p:nvSpPr>
        <p:spPr>
          <a:xfrm>
            <a:off x="274182" y="2911591"/>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về ListView:</a:t>
            </a:r>
            <a:endParaRPr lang="en-US" sz="2400"/>
          </a:p>
        </p:txBody>
      </p:sp>
      <p:pic>
        <p:nvPicPr>
          <p:cNvPr id="16" name="Picture 15">
            <a:extLst>
              <a:ext uri="{FF2B5EF4-FFF2-40B4-BE49-F238E27FC236}">
                <a16:creationId xmlns:a16="http://schemas.microsoft.com/office/drawing/2014/main" id="{3787176F-797B-4676-8A75-495977EF3066}"/>
              </a:ext>
            </a:extLst>
          </p:cNvPr>
          <p:cNvPicPr/>
          <p:nvPr/>
        </p:nvPicPr>
        <p:blipFill>
          <a:blip r:embed="rId9">
            <a:extLst>
              <a:ext uri="{28A0092B-C50C-407E-A947-70E740481C1C}">
                <a14:useLocalDpi xmlns:a14="http://schemas.microsoft.com/office/drawing/2010/main" val="0"/>
              </a:ext>
            </a:extLst>
          </a:blip>
          <a:stretch>
            <a:fillRect/>
          </a:stretch>
        </p:blipFill>
        <p:spPr>
          <a:xfrm>
            <a:off x="974644" y="3701987"/>
            <a:ext cx="5026147" cy="2400085"/>
          </a:xfrm>
          <a:prstGeom prst="rect">
            <a:avLst/>
          </a:prstGeom>
        </p:spPr>
      </p:pic>
      <p:pic>
        <p:nvPicPr>
          <p:cNvPr id="15364" name="Picture 4">
            <a:extLst>
              <a:ext uri="{FF2B5EF4-FFF2-40B4-BE49-F238E27FC236}">
                <a16:creationId xmlns:a16="http://schemas.microsoft.com/office/drawing/2014/main" id="{A02CB6C1-7AEC-4583-92CA-C89D287234EC}"/>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6749581" y="3484745"/>
            <a:ext cx="4467775" cy="260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131847"/>
      </p:ext>
    </p:extLst>
  </p:cSld>
  <p:clrMapOvr>
    <a:masterClrMapping/>
  </p:clrMapOvr>
  <mc:AlternateContent xmlns:mc="http://schemas.openxmlformats.org/markup-compatibility/2006" xmlns:p15="http://schemas.microsoft.com/office/powerpoint/2012/main">
    <mc:Choice Requires="p15">
      <p:transition spd="med" advClick="0">
        <p15:prstTrans prst="fallOver"/>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15364"/>
                                        </p:tgtEl>
                                        <p:attrNameLst>
                                          <p:attrName>style.visibility</p:attrName>
                                        </p:attrNameLst>
                                      </p:cBhvr>
                                      <p:to>
                                        <p:strVal val="visible"/>
                                      </p:to>
                                    </p:set>
                                    <p:animEffect transition="in" filter="fade">
                                      <p:cBhvr>
                                        <p:cTn id="20" dur="500"/>
                                        <p:tgtEl>
                                          <p:spTgt spid="15364"/>
                                        </p:tgtEl>
                                      </p:cBhvr>
                                    </p:animEffect>
                                    <p:anim calcmode="lin" valueType="num">
                                      <p:cBhvr>
                                        <p:cTn id="21" dur="500" fill="hold"/>
                                        <p:tgtEl>
                                          <p:spTgt spid="15364"/>
                                        </p:tgtEl>
                                        <p:attrNameLst>
                                          <p:attrName>ppt_x</p:attrName>
                                        </p:attrNameLst>
                                      </p:cBhvr>
                                      <p:tavLst>
                                        <p:tav tm="0">
                                          <p:val>
                                            <p:strVal val="#ppt_x"/>
                                          </p:val>
                                        </p:tav>
                                        <p:tav tm="100000">
                                          <p:val>
                                            <p:strVal val="#ppt_x"/>
                                          </p:val>
                                        </p:tav>
                                      </p:tavLst>
                                    </p:anim>
                                    <p:anim calcmode="lin" valueType="num">
                                      <p:cBhvr>
                                        <p:cTn id="22" dur="500" fill="hold"/>
                                        <p:tgtEl>
                                          <p:spTgt spid="153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09"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4173160" y="114676"/>
            <a:ext cx="3948517"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ScrollBar</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711262"/>
            <a:ext cx="11453219" cy="1200329"/>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ScrollBar: Là một UI Control được mở rộng từ lớp Control. ScrollBar cung cấp một thanh cuộn cho người dùng để người dùng có thể cuộn xuống các trang ứng dụng.</a:t>
            </a:r>
            <a:endParaRPr lang="en-US" sz="2400"/>
          </a:p>
        </p:txBody>
      </p:sp>
      <p:sp>
        <p:nvSpPr>
          <p:cNvPr id="2" name="TextBox 1">
            <a:extLst>
              <a:ext uri="{FF2B5EF4-FFF2-40B4-BE49-F238E27FC236}">
                <a16:creationId xmlns:a16="http://schemas.microsoft.com/office/drawing/2014/main" id="{99080908-C712-4187-8219-CFD484D00BF4}"/>
              </a:ext>
            </a:extLst>
          </p:cNvPr>
          <p:cNvSpPr txBox="1"/>
          <p:nvPr/>
        </p:nvSpPr>
        <p:spPr>
          <a:xfrm>
            <a:off x="274182" y="2895096"/>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về ScrollBar:</a:t>
            </a:r>
            <a:endParaRPr lang="en-US" sz="2400"/>
          </a:p>
        </p:txBody>
      </p:sp>
      <p:pic>
        <p:nvPicPr>
          <p:cNvPr id="16388" name="Picture 4" descr="Excel Scroll Bar - Dymaic Label in Slider">
            <a:extLst>
              <a:ext uri="{FF2B5EF4-FFF2-40B4-BE49-F238E27FC236}">
                <a16:creationId xmlns:a16="http://schemas.microsoft.com/office/drawing/2014/main" id="{8CD37AC3-1E5E-4F90-B33F-EBD93AB8A3DB}"/>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6968838" y="3281082"/>
            <a:ext cx="4051176" cy="29117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106E49C-9A8D-43D4-88DB-68D5A225F9AC}"/>
              </a:ext>
            </a:extLst>
          </p:cNvPr>
          <p:cNvPicPr>
            <a:picLocks noChangeAspect="1"/>
          </p:cNvPicPr>
          <p:nvPr/>
        </p:nvPicPr>
        <p:blipFill>
          <a:blip r:embed="rId10"/>
          <a:stretch>
            <a:fillRect/>
          </a:stretch>
        </p:blipFill>
        <p:spPr>
          <a:xfrm>
            <a:off x="923422" y="3429000"/>
            <a:ext cx="5319523" cy="2673073"/>
          </a:xfrm>
          <a:prstGeom prst="rect">
            <a:avLst/>
          </a:prstGeom>
        </p:spPr>
      </p:pic>
    </p:spTree>
    <p:extLst>
      <p:ext uri="{BB962C8B-B14F-4D97-AF65-F5344CB8AC3E}">
        <p14:creationId xmlns:p14="http://schemas.microsoft.com/office/powerpoint/2010/main" val="1024916374"/>
      </p:ext>
    </p:extLst>
  </p:cSld>
  <p:clrMapOvr>
    <a:masterClrMapping/>
  </p:clrMapOvr>
  <mc:AlternateContent xmlns:mc="http://schemas.openxmlformats.org/markup-compatibility/2006" xmlns:p15="http://schemas.microsoft.com/office/powerpoint/2012/main">
    <mc:Choice Requires="p15">
      <p:transition spd="slow"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21" presetClass="entr" presetSubtype="1"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heel(1)">
                                      <p:cBhvr>
                                        <p:cTn id="18" dur="500"/>
                                        <p:tgtEl>
                                          <p:spTgt spid="5"/>
                                        </p:tgtEl>
                                      </p:cBhvr>
                                    </p:animEffect>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6388"/>
                                        </p:tgtEl>
                                        <p:attrNameLst>
                                          <p:attrName>style.visibility</p:attrName>
                                        </p:attrNameLst>
                                      </p:cBhvr>
                                      <p:to>
                                        <p:strVal val="visible"/>
                                      </p:to>
                                    </p:set>
                                    <p:anim calcmode="lin" valueType="num">
                                      <p:cBhvr additive="base">
                                        <p:cTn id="22" dur="500" fill="hold"/>
                                        <p:tgtEl>
                                          <p:spTgt spid="16388"/>
                                        </p:tgtEl>
                                        <p:attrNameLst>
                                          <p:attrName>ppt_x</p:attrName>
                                        </p:attrNameLst>
                                      </p:cBhvr>
                                      <p:tavLst>
                                        <p:tav tm="0">
                                          <p:val>
                                            <p:strVal val="#ppt_x"/>
                                          </p:val>
                                        </p:tav>
                                        <p:tav tm="100000">
                                          <p:val>
                                            <p:strVal val="#ppt_x"/>
                                          </p:val>
                                        </p:tav>
                                      </p:tavLst>
                                    </p:anim>
                                    <p:anim calcmode="lin" valueType="num">
                                      <p:cBhvr additive="base">
                                        <p:cTn id="23" dur="500" fill="hold"/>
                                        <p:tgtEl>
                                          <p:spTgt spid="163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4456807" y="114676"/>
            <a:ext cx="2537874"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Slider</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711262"/>
            <a:ext cx="11453219" cy="830997"/>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Slider: Là một UI Control được mở rộng từ lớp Control. Slider cho phép người dùng lựa chọn một giá trị số nằm trong một khoảng giá trị.</a:t>
            </a:r>
            <a:endParaRPr lang="en-US" sz="2400"/>
          </a:p>
        </p:txBody>
      </p:sp>
      <p:sp>
        <p:nvSpPr>
          <p:cNvPr id="2" name="TextBox 1">
            <a:extLst>
              <a:ext uri="{FF2B5EF4-FFF2-40B4-BE49-F238E27FC236}">
                <a16:creationId xmlns:a16="http://schemas.microsoft.com/office/drawing/2014/main" id="{99080908-C712-4187-8219-CFD484D00BF4}"/>
              </a:ext>
            </a:extLst>
          </p:cNvPr>
          <p:cNvSpPr txBox="1"/>
          <p:nvPr/>
        </p:nvSpPr>
        <p:spPr>
          <a:xfrm>
            <a:off x="274182" y="2611010"/>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về Slider:</a:t>
            </a:r>
            <a:endParaRPr lang="en-US" sz="2400"/>
          </a:p>
        </p:txBody>
      </p:sp>
      <p:pic>
        <p:nvPicPr>
          <p:cNvPr id="17410" name="Picture 2">
            <a:extLst>
              <a:ext uri="{FF2B5EF4-FFF2-40B4-BE49-F238E27FC236}">
                <a16:creationId xmlns:a16="http://schemas.microsoft.com/office/drawing/2014/main" id="{4595F1EE-0958-48A4-9754-04CB125B2D40}"/>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3532884" y="3072675"/>
            <a:ext cx="5126232" cy="334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389156"/>
      </p:ext>
    </p:extLst>
  </p:cSld>
  <p:clrMapOvr>
    <a:masterClrMapping/>
  </p:clrMapOvr>
  <mc:AlternateContent xmlns:mc="http://schemas.openxmlformats.org/markup-compatibility/2006" xmlns:p14="http://schemas.microsoft.com/office/powerpoint/2010/main">
    <mc:Choice Requires="p14">
      <p:transition spd="med" advClick="0">
        <p14:prism/>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7410"/>
                                        </p:tgtEl>
                                        <p:attrNameLst>
                                          <p:attrName>style.visibility</p:attrName>
                                        </p:attrNameLst>
                                      </p:cBhvr>
                                      <p:to>
                                        <p:strVal val="visible"/>
                                      </p:to>
                                    </p:set>
                                    <p:animEffect transition="in" filter="wipe(down)">
                                      <p:cBhvr>
                                        <p:cTn id="15" dur="500"/>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901" y="3698502"/>
            <a:ext cx="4601523" cy="1715470"/>
          </a:xfrm>
          <a:prstGeom prst="rect">
            <a:avLst/>
          </a:prstGeom>
        </p:spPr>
      </p:pic>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1475" y="2860926"/>
            <a:ext cx="5479696" cy="2330665"/>
          </a:xfrm>
          <a:prstGeom prst="rect">
            <a:avLst/>
          </a:prstGeom>
        </p:spPr>
      </p:pic>
      <p:sp>
        <p:nvSpPr>
          <p:cNvPr id="32" name="文本框 31"/>
          <p:cNvSpPr txBox="1"/>
          <p:nvPr/>
        </p:nvSpPr>
        <p:spPr>
          <a:xfrm>
            <a:off x="1905360" y="2019198"/>
            <a:ext cx="1544012" cy="1862048"/>
          </a:xfrm>
          <a:prstGeom prst="rect">
            <a:avLst/>
          </a:prstGeom>
          <a:noFill/>
        </p:spPr>
        <p:txBody>
          <a:bodyPr wrap="none" rtlCol="0">
            <a:spAutoFit/>
          </a:bodyPr>
          <a:lstStyle/>
          <a:p>
            <a:r>
              <a:rPr lang="vi-VN" altLang="zh-CN" sz="11500" b="1">
                <a:solidFill>
                  <a:srgbClr val="2A3D52"/>
                </a:solidFill>
                <a:latin typeface="Agency FB" panose="020B0503020202020204" pitchFamily="34" charset="0"/>
                <a:ea typeface="微软雅黑" panose="020B0503020204020204" pitchFamily="34" charset="-122"/>
              </a:rPr>
              <a:t>04</a:t>
            </a:r>
            <a:endParaRPr lang="zh-CN" altLang="en-US" sz="11500" b="1" dirty="0">
              <a:solidFill>
                <a:srgbClr val="2A3D52"/>
              </a:solidFill>
              <a:latin typeface="Agency FB" panose="020B0503020202020204" pitchFamily="34" charset="0"/>
              <a:ea typeface="微软雅黑" panose="020B0503020204020204" pitchFamily="34" charset="-122"/>
            </a:endParaRPr>
          </a:p>
        </p:txBody>
      </p:sp>
      <p:sp>
        <p:nvSpPr>
          <p:cNvPr id="33" name="文本框 32"/>
          <p:cNvSpPr txBox="1"/>
          <p:nvPr/>
        </p:nvSpPr>
        <p:spPr>
          <a:xfrm>
            <a:off x="5712425" y="3056762"/>
            <a:ext cx="5057795" cy="1938992"/>
          </a:xfrm>
          <a:prstGeom prst="rect">
            <a:avLst/>
          </a:prstGeom>
          <a:noFill/>
        </p:spPr>
        <p:txBody>
          <a:bodyPr wrap="none" rtlCol="0">
            <a:spAutoFit/>
          </a:bodyPr>
          <a:lstStyle/>
          <a:p>
            <a:pPr algn="ctr"/>
            <a:r>
              <a:rPr lang="en-US" altLang="zh-CN" sz="6000" b="1">
                <a:solidFill>
                  <a:srgbClr val="F8F8F8"/>
                </a:solidFill>
                <a:latin typeface="Helvetica" panose="020B0604020202030204" pitchFamily="34" charset="0"/>
                <a:ea typeface="幼圆" panose="02010509060101010101" pitchFamily="49" charset="-122"/>
              </a:rPr>
              <a:t>2D Shape </a:t>
            </a:r>
            <a:endParaRPr lang="vi-VN" altLang="zh-CN" sz="6000" b="1">
              <a:solidFill>
                <a:srgbClr val="F8F8F8"/>
              </a:solidFill>
              <a:latin typeface="Helvetica" panose="020B0604020202030204" pitchFamily="34" charset="0"/>
              <a:ea typeface="幼圆" panose="02010509060101010101" pitchFamily="49" charset="-122"/>
            </a:endParaRPr>
          </a:p>
          <a:p>
            <a:pPr algn="ctr"/>
            <a:r>
              <a:rPr lang="en-US" altLang="zh-CN" sz="6000" b="1">
                <a:solidFill>
                  <a:srgbClr val="F8F8F8"/>
                </a:solidFill>
                <a:latin typeface="Helvetica" panose="020B0604020202030204" pitchFamily="34" charset="0"/>
                <a:ea typeface="幼圆" panose="02010509060101010101" pitchFamily="49" charset="-122"/>
              </a:rPr>
              <a:t>trong JavaFX</a:t>
            </a:r>
          </a:p>
        </p:txBody>
      </p:sp>
    </p:spTree>
    <p:extLst>
      <p:ext uri="{BB962C8B-B14F-4D97-AF65-F5344CB8AC3E}">
        <p14:creationId xmlns:p14="http://schemas.microsoft.com/office/powerpoint/2010/main" val="2124381962"/>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2"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Scale>
                                      <p:cBhvr>
                                        <p:cTn id="13" dur="5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500" decel="50000" fill="hold">
                                          <p:stCondLst>
                                            <p:cond delay="0"/>
                                          </p:stCondLst>
                                        </p:cTn>
                                        <p:tgtEl>
                                          <p:spTgt spid="32"/>
                                        </p:tgtEl>
                                        <p:attrNameLst>
                                          <p:attrName>ppt_x</p:attrName>
                                          <p:attrName>ppt_y</p:attrName>
                                        </p:attrNameLst>
                                      </p:cBhvr>
                                    </p:animMotion>
                                    <p:animEffect transition="in" filter="fade">
                                      <p:cBhvr>
                                        <p:cTn id="15" dur="500"/>
                                        <p:tgtEl>
                                          <p:spTgt spid="32"/>
                                        </p:tgtEl>
                                      </p:cBhvr>
                                    </p:animEffect>
                                  </p:childTnLst>
                                </p:cTn>
                              </p:par>
                            </p:childTnLst>
                          </p:cTn>
                        </p:par>
                        <p:par>
                          <p:cTn id="16" fill="hold">
                            <p:stCondLst>
                              <p:cond delay="1000"/>
                            </p:stCondLst>
                            <p:childTnLst>
                              <p:par>
                                <p:cTn id="17" presetID="14" presetClass="entr" presetSubtype="1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randombar(horizontal)">
                                      <p:cBhvr>
                                        <p:cTn id="19" dur="500"/>
                                        <p:tgtEl>
                                          <p:spTgt spid="31"/>
                                        </p:tgtEl>
                                      </p:cBhvr>
                                    </p:animEffect>
                                  </p:childTnLst>
                                </p:cTn>
                              </p:par>
                            </p:childTnLst>
                          </p:cTn>
                        </p:par>
                        <p:par>
                          <p:cTn id="20" fill="hold">
                            <p:stCondLst>
                              <p:cond delay="15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33"/>
                                        </p:tgtEl>
                                        <p:attrNameLst>
                                          <p:attrName>style.visibility</p:attrName>
                                        </p:attrNameLst>
                                      </p:cBhvr>
                                      <p:to>
                                        <p:strVal val="visible"/>
                                      </p:to>
                                    </p:set>
                                    <p:anim calcmode="lin" valueType="num">
                                      <p:cBhvr>
                                        <p:cTn id="23"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33"/>
                                        </p:tgtEl>
                                        <p:attrNameLst>
                                          <p:attrName>ppt_y</p:attrName>
                                        </p:attrNameLst>
                                      </p:cBhvr>
                                      <p:tavLst>
                                        <p:tav tm="0">
                                          <p:val>
                                            <p:strVal val="#ppt_y"/>
                                          </p:val>
                                        </p:tav>
                                        <p:tav tm="100000">
                                          <p:val>
                                            <p:strVal val="#ppt_y"/>
                                          </p:val>
                                        </p:tav>
                                      </p:tavLst>
                                    </p:anim>
                                    <p:anim calcmode="lin" valueType="num">
                                      <p:cBhvr>
                                        <p:cTn id="25"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901" y="3698502"/>
            <a:ext cx="4601523" cy="1715470"/>
          </a:xfrm>
          <a:prstGeom prst="rect">
            <a:avLst/>
          </a:prstGeom>
        </p:spPr>
      </p:pic>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323" y="2763271"/>
            <a:ext cx="6527663" cy="2776394"/>
          </a:xfrm>
          <a:prstGeom prst="rect">
            <a:avLst/>
          </a:prstGeom>
        </p:spPr>
      </p:pic>
      <p:sp>
        <p:nvSpPr>
          <p:cNvPr id="32" name="文本框 31"/>
          <p:cNvSpPr txBox="1"/>
          <p:nvPr/>
        </p:nvSpPr>
        <p:spPr>
          <a:xfrm>
            <a:off x="1905360" y="2019198"/>
            <a:ext cx="1218603" cy="1862048"/>
          </a:xfrm>
          <a:prstGeom prst="rect">
            <a:avLst/>
          </a:prstGeom>
          <a:noFill/>
        </p:spPr>
        <p:txBody>
          <a:bodyPr wrap="none" rtlCol="0">
            <a:spAutoFit/>
          </a:bodyPr>
          <a:lstStyle/>
          <a:p>
            <a:r>
              <a:rPr lang="en-US" altLang="zh-CN" sz="11500" b="1" dirty="0">
                <a:solidFill>
                  <a:srgbClr val="2A3D52"/>
                </a:solidFill>
                <a:latin typeface="Agency FB" panose="020B0503020202020204" pitchFamily="34" charset="0"/>
                <a:ea typeface="微软雅黑" panose="020B0503020204020204" pitchFamily="34" charset="-122"/>
              </a:rPr>
              <a:t>01</a:t>
            </a:r>
            <a:endParaRPr lang="zh-CN" altLang="en-US" sz="11500" b="1" dirty="0">
              <a:solidFill>
                <a:srgbClr val="2A3D52"/>
              </a:solidFill>
              <a:latin typeface="Agency FB" panose="020B0503020202020204" pitchFamily="34" charset="0"/>
              <a:ea typeface="微软雅黑" panose="020B0503020204020204" pitchFamily="34" charset="-122"/>
            </a:endParaRPr>
          </a:p>
        </p:txBody>
      </p:sp>
      <p:sp>
        <p:nvSpPr>
          <p:cNvPr id="33" name="文本框 32"/>
          <p:cNvSpPr txBox="1"/>
          <p:nvPr/>
        </p:nvSpPr>
        <p:spPr>
          <a:xfrm>
            <a:off x="5084368" y="3084601"/>
            <a:ext cx="6417572" cy="1877437"/>
          </a:xfrm>
          <a:prstGeom prst="rect">
            <a:avLst/>
          </a:prstGeom>
          <a:noFill/>
        </p:spPr>
        <p:txBody>
          <a:bodyPr wrap="square" rtlCol="0">
            <a:spAutoFit/>
          </a:bodyPr>
          <a:lstStyle/>
          <a:p>
            <a:pPr algn="ctr"/>
            <a:r>
              <a:rPr lang="vi-VN" altLang="zh-CN" sz="5800" b="1">
                <a:solidFill>
                  <a:srgbClr val="F8F8F8"/>
                </a:solidFill>
                <a:latin typeface="Helvetica" panose="020B0604020202030204" pitchFamily="34" charset="0"/>
                <a:ea typeface="幼圆" panose="02010509060101010101" pitchFamily="49" charset="-122"/>
              </a:rPr>
              <a:t>Tổng quan về JavaFX</a:t>
            </a:r>
            <a:endParaRPr lang="en-US" altLang="zh-CN" sz="5800" b="1" dirty="0">
              <a:solidFill>
                <a:srgbClr val="F8F8F8"/>
              </a:solidFill>
              <a:latin typeface="Helvetica" panose="020B0604020202030204" pitchFamily="34" charset="0"/>
              <a:ea typeface="幼圆" panose="02010509060101010101" pitchFamily="49" charset="-122"/>
            </a:endParaRPr>
          </a:p>
        </p:txBody>
      </p:sp>
    </p:spTree>
    <p:extLst>
      <p:ext uri="{BB962C8B-B14F-4D97-AF65-F5344CB8AC3E}">
        <p14:creationId xmlns:p14="http://schemas.microsoft.com/office/powerpoint/2010/main" val="1151355212"/>
      </p:ext>
    </p:extLst>
  </p:cSld>
  <p:clrMapOvr>
    <a:masterClrMapping/>
  </p:clrMapOvr>
  <p:transition spd="slow" advClick="0">
    <p:blinds dir="vert"/>
    <p:sndAc>
      <p:end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2"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Scale>
                                      <p:cBhvr>
                                        <p:cTn id="13" dur="5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500" decel="50000" fill="hold">
                                          <p:stCondLst>
                                            <p:cond delay="0"/>
                                          </p:stCondLst>
                                        </p:cTn>
                                        <p:tgtEl>
                                          <p:spTgt spid="32"/>
                                        </p:tgtEl>
                                        <p:attrNameLst>
                                          <p:attrName>ppt_x</p:attrName>
                                          <p:attrName>ppt_y</p:attrName>
                                        </p:attrNameLst>
                                      </p:cBhvr>
                                    </p:animMotion>
                                    <p:animEffect transition="in" filter="fade">
                                      <p:cBhvr>
                                        <p:cTn id="15" dur="500"/>
                                        <p:tgtEl>
                                          <p:spTgt spid="32"/>
                                        </p:tgtEl>
                                      </p:cBhvr>
                                    </p:animEffect>
                                  </p:childTnLst>
                                </p:cTn>
                              </p:par>
                            </p:childTnLst>
                          </p:cTn>
                        </p:par>
                        <p:par>
                          <p:cTn id="16" fill="hold">
                            <p:stCondLst>
                              <p:cond delay="1000"/>
                            </p:stCondLst>
                            <p:childTnLst>
                              <p:par>
                                <p:cTn id="17" presetID="14" presetClass="entr" presetSubtype="1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randombar(horizontal)">
                                      <p:cBhvr>
                                        <p:cTn id="19" dur="500"/>
                                        <p:tgtEl>
                                          <p:spTgt spid="31"/>
                                        </p:tgtEl>
                                      </p:cBhvr>
                                    </p:animEffect>
                                  </p:childTnLst>
                                </p:cTn>
                              </p:par>
                            </p:childTnLst>
                          </p:cTn>
                        </p:par>
                        <p:par>
                          <p:cTn id="20" fill="hold">
                            <p:stCondLst>
                              <p:cond delay="15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33"/>
                                        </p:tgtEl>
                                        <p:attrNameLst>
                                          <p:attrName>style.visibility</p:attrName>
                                        </p:attrNameLst>
                                      </p:cBhvr>
                                      <p:to>
                                        <p:strVal val="visible"/>
                                      </p:to>
                                    </p:set>
                                    <p:anim calcmode="lin" valueType="num">
                                      <p:cBhvr>
                                        <p:cTn id="23"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33"/>
                                        </p:tgtEl>
                                        <p:attrNameLst>
                                          <p:attrName>ppt_y</p:attrName>
                                        </p:attrNameLst>
                                      </p:cBhvr>
                                      <p:tavLst>
                                        <p:tav tm="0">
                                          <p:val>
                                            <p:strVal val="#ppt_y"/>
                                          </p:val>
                                        </p:tav>
                                        <p:tav tm="100000">
                                          <p:val>
                                            <p:strVal val="#ppt_y"/>
                                          </p:val>
                                        </p:tav>
                                      </p:tavLst>
                                    </p:anim>
                                    <p:anim calcmode="lin" valueType="num">
                                      <p:cBhvr>
                                        <p:cTn id="25"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2" name="圆角矩形 11"/>
          <p:cNvSpPr/>
          <p:nvPr/>
        </p:nvSpPr>
        <p:spPr>
          <a:xfrm>
            <a:off x="6773344" y="2332307"/>
            <a:ext cx="4776505" cy="1636011"/>
          </a:xfrm>
          <a:prstGeom prst="roundRect">
            <a:avLst>
              <a:gd name="adj" fmla="val 3888"/>
            </a:avLst>
          </a:prstGeom>
          <a:noFill/>
          <a:ln w="12700">
            <a:solidFill>
              <a:srgbClr val="2A3D52"/>
            </a:solid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圆角矩形 14"/>
          <p:cNvSpPr/>
          <p:nvPr/>
        </p:nvSpPr>
        <p:spPr>
          <a:xfrm>
            <a:off x="7560827" y="2134811"/>
            <a:ext cx="3264363" cy="480053"/>
          </a:xfrm>
          <a:prstGeom prst="roundRect">
            <a:avLst/>
          </a:prstGeom>
          <a:solidFill>
            <a:srgbClr val="2A3D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vi-VN" altLang="zh-CN" sz="1867" b="1">
                <a:latin typeface="Helvetica" panose="020B0604020202030204" pitchFamily="34" charset="0"/>
                <a:ea typeface="微软雅黑" panose="020B0503020204020204" pitchFamily="34" charset="-122"/>
              </a:rPr>
              <a:t>Khái niệm</a:t>
            </a:r>
            <a:endParaRPr lang="zh-CN" altLang="en-US" sz="1867" b="1" dirty="0">
              <a:latin typeface="Helvetica" panose="020B0604020202030204" pitchFamily="34" charset="0"/>
              <a:ea typeface="微软雅黑" panose="020B0503020204020204" pitchFamily="34" charset="-122"/>
            </a:endParaRPr>
          </a:p>
        </p:txBody>
      </p:sp>
      <p:sp>
        <p:nvSpPr>
          <p:cNvPr id="16" name="圆角矩形 15"/>
          <p:cNvSpPr/>
          <p:nvPr/>
        </p:nvSpPr>
        <p:spPr>
          <a:xfrm>
            <a:off x="6773345" y="4771337"/>
            <a:ext cx="4608512" cy="1488165"/>
          </a:xfrm>
          <a:prstGeom prst="roundRect">
            <a:avLst>
              <a:gd name="adj" fmla="val 6016"/>
            </a:avLst>
          </a:prstGeom>
          <a:noFill/>
          <a:ln w="12700">
            <a:solidFill>
              <a:srgbClr val="2A3D52"/>
            </a:solid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圆角矩形 16"/>
          <p:cNvSpPr/>
          <p:nvPr/>
        </p:nvSpPr>
        <p:spPr>
          <a:xfrm>
            <a:off x="7560827" y="4531310"/>
            <a:ext cx="3264363" cy="480053"/>
          </a:xfrm>
          <a:prstGeom prst="roundRect">
            <a:avLst/>
          </a:prstGeom>
          <a:solidFill>
            <a:srgbClr val="2A3D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vi-VN" altLang="zh-CN" sz="1867" b="1">
                <a:latin typeface="Helvetica" panose="020B0604020202030204" pitchFamily="34" charset="0"/>
                <a:ea typeface="微软雅黑" panose="020B0503020204020204" pitchFamily="34" charset="-122"/>
              </a:rPr>
              <a:t>Phân loại</a:t>
            </a:r>
            <a:endParaRPr lang="zh-CN" altLang="en-US" sz="1867" b="1" dirty="0">
              <a:latin typeface="Helvetica" panose="020B0604020202030204" pitchFamily="34" charset="0"/>
              <a:ea typeface="微软雅黑" panose="020B0503020204020204" pitchFamily="34" charset="-122"/>
            </a:endParaRPr>
          </a:p>
        </p:txBody>
      </p:sp>
      <p:sp>
        <p:nvSpPr>
          <p:cNvPr id="19" name="Rectangle 12"/>
          <p:cNvSpPr/>
          <p:nvPr/>
        </p:nvSpPr>
        <p:spPr>
          <a:xfrm>
            <a:off x="7015164" y="2584457"/>
            <a:ext cx="4355688" cy="1345048"/>
          </a:xfrm>
          <a:prstGeom prst="rect">
            <a:avLst/>
          </a:prstGeom>
        </p:spPr>
        <p:txBody>
          <a:bodyPr wrap="square">
            <a:spAutoFit/>
          </a:bodyPr>
          <a:lstStyle/>
          <a:p>
            <a:pPr algn="just">
              <a:lnSpc>
                <a:spcPct val="150000"/>
              </a:lnSpc>
            </a:pPr>
            <a:r>
              <a:rPr lang="vi-VN" altLang="zh-CN" sz="1400">
                <a:solidFill>
                  <a:schemeClr val="bg1">
                    <a:lumMod val="50000"/>
                  </a:schemeClr>
                </a:solidFill>
                <a:latin typeface="Helvetica" panose="020B0604020202030204" pitchFamily="34" charset="0"/>
                <a:cs typeface="+mn-ea"/>
                <a:sym typeface="+mn-lt"/>
              </a:rPr>
              <a:t>2D Shape: Là các hình dạng hai chiều. JavaFX cung cấp nhiều lớp khác nhau để triển khai hình dạng hai chiều và các lớp này đều nằm trong gói </a:t>
            </a:r>
            <a:r>
              <a:rPr lang="vi-VN" altLang="zh-CN" sz="1400" b="1">
                <a:solidFill>
                  <a:schemeClr val="bg1">
                    <a:lumMod val="50000"/>
                  </a:schemeClr>
                </a:solidFill>
                <a:latin typeface="Helvetica" panose="020B0604020202030204" pitchFamily="34" charset="0"/>
                <a:cs typeface="+mn-ea"/>
                <a:sym typeface="+mn-lt"/>
              </a:rPr>
              <a:t>javafx.scene. shape</a:t>
            </a:r>
            <a:endParaRPr lang="zh-CN" altLang="en-US" sz="1400" b="1" dirty="0">
              <a:solidFill>
                <a:schemeClr val="bg1">
                  <a:lumMod val="50000"/>
                </a:schemeClr>
              </a:solidFill>
              <a:latin typeface="Helvetica" panose="020B0604020202030204" pitchFamily="34" charset="0"/>
              <a:cs typeface="+mn-ea"/>
              <a:sym typeface="+mn-lt"/>
            </a:endParaRPr>
          </a:p>
        </p:txBody>
      </p:sp>
      <p:sp>
        <p:nvSpPr>
          <p:cNvPr id="20" name="Rectangle 12"/>
          <p:cNvSpPr/>
          <p:nvPr/>
        </p:nvSpPr>
        <p:spPr>
          <a:xfrm>
            <a:off x="6903497" y="5146676"/>
            <a:ext cx="4516198" cy="977512"/>
          </a:xfrm>
          <a:prstGeom prst="rect">
            <a:avLst/>
          </a:prstGeom>
        </p:spPr>
        <p:txBody>
          <a:bodyPr wrap="square">
            <a:spAutoFit/>
          </a:bodyPr>
          <a:lstStyle/>
          <a:p>
            <a:pPr>
              <a:lnSpc>
                <a:spcPct val="150000"/>
              </a:lnSpc>
            </a:pPr>
            <a:r>
              <a:rPr lang="vi-VN" altLang="zh-CN" sz="1333">
                <a:solidFill>
                  <a:schemeClr val="bg1">
                    <a:lumMod val="50000"/>
                  </a:schemeClr>
                </a:solidFill>
                <a:latin typeface="Helvetica" panose="020B0604020202030204" pitchFamily="34" charset="0"/>
                <a:cs typeface="+mn-ea"/>
                <a:sym typeface="+mn-lt"/>
              </a:rPr>
              <a:t>Các 2D Shape trong JavaFX bao gồm: </a:t>
            </a:r>
          </a:p>
          <a:p>
            <a:pPr>
              <a:lnSpc>
                <a:spcPct val="150000"/>
              </a:lnSpc>
            </a:pPr>
            <a:r>
              <a:rPr lang="vi-VN" altLang="zh-CN" sz="1333">
                <a:solidFill>
                  <a:schemeClr val="bg1">
                    <a:lumMod val="50000"/>
                  </a:schemeClr>
                </a:solidFill>
                <a:latin typeface="Helvetica" panose="020B0604020202030204" pitchFamily="34" charset="0"/>
                <a:cs typeface="+mn-ea"/>
                <a:sym typeface="+mn-lt"/>
              </a:rPr>
              <a:t>1. Line	      2. Rectangle              3. Circle</a:t>
            </a:r>
          </a:p>
          <a:p>
            <a:pPr>
              <a:lnSpc>
                <a:spcPct val="150000"/>
              </a:lnSpc>
            </a:pPr>
            <a:r>
              <a:rPr lang="vi-VN" altLang="zh-CN" sz="1333">
                <a:solidFill>
                  <a:schemeClr val="bg1">
                    <a:lumMod val="50000"/>
                  </a:schemeClr>
                </a:solidFill>
                <a:latin typeface="Helvetica" panose="020B0604020202030204" pitchFamily="34" charset="0"/>
                <a:cs typeface="+mn-ea"/>
                <a:sym typeface="+mn-lt"/>
              </a:rPr>
              <a:t>4. Ellipse           5. Arc          6. Polygon          7. Polyline</a:t>
            </a:r>
            <a:endParaRPr lang="zh-CN" altLang="en-US" sz="1333" dirty="0">
              <a:solidFill>
                <a:schemeClr val="bg1">
                  <a:lumMod val="50000"/>
                </a:schemeClr>
              </a:solidFill>
              <a:latin typeface="Helvetica" panose="020B0604020202030204" pitchFamily="34" charset="0"/>
              <a:cs typeface="+mn-ea"/>
              <a:sym typeface="+mn-lt"/>
            </a:endParaRPr>
          </a:p>
        </p:txBody>
      </p:sp>
      <p:sp>
        <p:nvSpPr>
          <p:cNvPr id="2" name="文本框 13">
            <a:extLst>
              <a:ext uri="{FF2B5EF4-FFF2-40B4-BE49-F238E27FC236}">
                <a16:creationId xmlns:a16="http://schemas.microsoft.com/office/drawing/2014/main" id="{141AAB7C-5644-4B88-B696-75DDB1FA0739}"/>
              </a:ext>
            </a:extLst>
          </p:cNvPr>
          <p:cNvSpPr txBox="1"/>
          <p:nvPr/>
        </p:nvSpPr>
        <p:spPr>
          <a:xfrm>
            <a:off x="2570063" y="214991"/>
            <a:ext cx="7471917" cy="707886"/>
          </a:xfrm>
          <a:prstGeom prst="rect">
            <a:avLst/>
          </a:prstGeom>
          <a:noFill/>
          <a:effectLst/>
        </p:spPr>
        <p:txBody>
          <a:bodyPr wrap="none" rtlCol="0">
            <a:spAutoFit/>
          </a:bodyPr>
          <a:lstStyle/>
          <a:p>
            <a:r>
              <a:rPr lang="vi-VN" altLang="zh-CN" sz="4000" b="1">
                <a:solidFill>
                  <a:srgbClr val="2A3D52"/>
                </a:solidFill>
                <a:latin typeface="Helvetica" panose="020B0604020202030204" pitchFamily="34" charset="0"/>
                <a:ea typeface="幼圆" panose="02010509060101010101" pitchFamily="49" charset="-122"/>
              </a:rPr>
              <a:t>Giới thiệu chung về 2D Shape</a:t>
            </a:r>
            <a:endParaRPr lang="en-US" altLang="zh-CN" sz="4000" b="1">
              <a:solidFill>
                <a:srgbClr val="2A3D52"/>
              </a:solidFill>
              <a:latin typeface="Helvetica" panose="020B0604020202030204" pitchFamily="34" charset="0"/>
              <a:ea typeface="幼圆" panose="02010509060101010101" pitchFamily="49" charset="-122"/>
            </a:endParaRPr>
          </a:p>
        </p:txBody>
      </p:sp>
      <p:pic>
        <p:nvPicPr>
          <p:cNvPr id="3" name="Picture 2">
            <a:extLst>
              <a:ext uri="{FF2B5EF4-FFF2-40B4-BE49-F238E27FC236}">
                <a16:creationId xmlns:a16="http://schemas.microsoft.com/office/drawing/2014/main" id="{1D517C7F-4840-47EA-93AA-6A127E13AF68}"/>
              </a:ext>
            </a:extLst>
          </p:cNvPr>
          <p:cNvPicPr>
            <a:picLocks noChangeAspect="1"/>
          </p:cNvPicPr>
          <p:nvPr/>
        </p:nvPicPr>
        <p:blipFill>
          <a:blip r:embed="rId9"/>
          <a:stretch>
            <a:fillRect/>
          </a:stretch>
        </p:blipFill>
        <p:spPr>
          <a:xfrm>
            <a:off x="555081" y="2332307"/>
            <a:ext cx="5734850" cy="3648584"/>
          </a:xfrm>
          <a:prstGeom prst="rect">
            <a:avLst/>
          </a:prstGeom>
        </p:spPr>
      </p:pic>
    </p:spTree>
    <p:extLst>
      <p:ext uri="{BB962C8B-B14F-4D97-AF65-F5344CB8AC3E}">
        <p14:creationId xmlns:p14="http://schemas.microsoft.com/office/powerpoint/2010/main" val="36898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5"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14" dur="50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15" dur="500" accel="50000" fill="hold">
                                          <p:stCondLst>
                                            <p:cond delay="500"/>
                                          </p:stCondLst>
                                        </p:cTn>
                                        <p:tgtEl>
                                          <p:spTgt spid="15"/>
                                        </p:tgtEl>
                                        <p:attrNameLst>
                                          <p:attrName>ppt_w</p:attrName>
                                        </p:attrNameLst>
                                      </p:cBhvr>
                                      <p:tavLst>
                                        <p:tav tm="0">
                                          <p:val>
                                            <p:strVal val="#ppt_w*.05"/>
                                          </p:val>
                                        </p:tav>
                                        <p:tav tm="100000">
                                          <p:val>
                                            <p:strVal val="#ppt_w"/>
                                          </p:val>
                                        </p:tav>
                                      </p:tavLst>
                                    </p:anim>
                                    <p:anim calcmode="lin" valueType="num">
                                      <p:cBhvr>
                                        <p:cTn id="16" dur="1000" fill="hold"/>
                                        <p:tgtEl>
                                          <p:spTgt spid="15"/>
                                        </p:tgtEl>
                                        <p:attrNameLst>
                                          <p:attrName>ppt_h</p:attrName>
                                        </p:attrNameLst>
                                      </p:cBhvr>
                                      <p:tavLst>
                                        <p:tav tm="0">
                                          <p:val>
                                            <p:strVal val="#ppt_h"/>
                                          </p:val>
                                        </p:tav>
                                        <p:tav tm="100000">
                                          <p:val>
                                            <p:strVal val="#ppt_h"/>
                                          </p:val>
                                        </p:tav>
                                      </p:tavLst>
                                    </p:anim>
                                    <p:anim calcmode="lin" valueType="num">
                                      <p:cBhvr>
                                        <p:cTn id="17" dur="50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18" dur="50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19" dur="500" accel="50000" fill="hold">
                                          <p:stCondLst>
                                            <p:cond delay="500"/>
                                          </p:stCondLst>
                                        </p:cTn>
                                        <p:tgtEl>
                                          <p:spTgt spid="15"/>
                                        </p:tgtEl>
                                        <p:attrNameLst>
                                          <p:attrName>ppt_y</p:attrName>
                                        </p:attrNameLst>
                                      </p:cBhvr>
                                      <p:tavLst>
                                        <p:tav tm="0">
                                          <p:val>
                                            <p:strVal val="#ppt_y+.1"/>
                                          </p:val>
                                        </p:tav>
                                        <p:tav tm="100000">
                                          <p:val>
                                            <p:strVal val="#ppt_y"/>
                                          </p:val>
                                        </p:tav>
                                      </p:tavLst>
                                    </p:anim>
                                    <p:animEffect transition="in" filter="fade">
                                      <p:cBhvr>
                                        <p:cTn id="20" dur="1000" decel="50000">
                                          <p:stCondLst>
                                            <p:cond delay="0"/>
                                          </p:stCondLst>
                                        </p:cTn>
                                        <p:tgtEl>
                                          <p:spTgt spid="15"/>
                                        </p:tgtEl>
                                      </p:cBhvr>
                                    </p:animEffect>
                                  </p:childTnLst>
                                </p:cTn>
                              </p:par>
                            </p:childTnLst>
                          </p:cTn>
                        </p:par>
                        <p:par>
                          <p:cTn id="21" fill="hold">
                            <p:stCondLst>
                              <p:cond delay="1500"/>
                            </p:stCondLst>
                            <p:childTnLst>
                              <p:par>
                                <p:cTn id="22" presetID="21" presetClass="entr" presetSubtype="1"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heel(1)">
                                      <p:cBhvr>
                                        <p:cTn id="24" dur="500"/>
                                        <p:tgtEl>
                                          <p:spTgt spid="12"/>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par>
                          <p:cTn id="31" fill="hold">
                            <p:stCondLst>
                              <p:cond delay="2500"/>
                            </p:stCondLst>
                            <p:childTnLst>
                              <p:par>
                                <p:cTn id="32" presetID="25" presetClass="entr" presetSubtype="0"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35" dur="50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36" dur="500" accel="50000" fill="hold">
                                          <p:stCondLst>
                                            <p:cond delay="500"/>
                                          </p:stCondLst>
                                        </p:cTn>
                                        <p:tgtEl>
                                          <p:spTgt spid="17"/>
                                        </p:tgtEl>
                                        <p:attrNameLst>
                                          <p:attrName>ppt_w</p:attrName>
                                        </p:attrNameLst>
                                      </p:cBhvr>
                                      <p:tavLst>
                                        <p:tav tm="0">
                                          <p:val>
                                            <p:strVal val="#ppt_w*.05"/>
                                          </p:val>
                                        </p:tav>
                                        <p:tav tm="100000">
                                          <p:val>
                                            <p:strVal val="#ppt_w"/>
                                          </p:val>
                                        </p:tav>
                                      </p:tavLst>
                                    </p:anim>
                                    <p:anim calcmode="lin" valueType="num">
                                      <p:cBhvr>
                                        <p:cTn id="37" dur="1000" fill="hold"/>
                                        <p:tgtEl>
                                          <p:spTgt spid="17"/>
                                        </p:tgtEl>
                                        <p:attrNameLst>
                                          <p:attrName>ppt_h</p:attrName>
                                        </p:attrNameLst>
                                      </p:cBhvr>
                                      <p:tavLst>
                                        <p:tav tm="0">
                                          <p:val>
                                            <p:strVal val="#ppt_h"/>
                                          </p:val>
                                        </p:tav>
                                        <p:tav tm="100000">
                                          <p:val>
                                            <p:strVal val="#ppt_h"/>
                                          </p:val>
                                        </p:tav>
                                      </p:tavLst>
                                    </p:anim>
                                    <p:anim calcmode="lin" valueType="num">
                                      <p:cBhvr>
                                        <p:cTn id="38" dur="50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39" dur="50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40" dur="500" accel="50000" fill="hold">
                                          <p:stCondLst>
                                            <p:cond delay="500"/>
                                          </p:stCondLst>
                                        </p:cTn>
                                        <p:tgtEl>
                                          <p:spTgt spid="17"/>
                                        </p:tgtEl>
                                        <p:attrNameLst>
                                          <p:attrName>ppt_y</p:attrName>
                                        </p:attrNameLst>
                                      </p:cBhvr>
                                      <p:tavLst>
                                        <p:tav tm="0">
                                          <p:val>
                                            <p:strVal val="#ppt_y+.1"/>
                                          </p:val>
                                        </p:tav>
                                        <p:tav tm="100000">
                                          <p:val>
                                            <p:strVal val="#ppt_y"/>
                                          </p:val>
                                        </p:tav>
                                      </p:tavLst>
                                    </p:anim>
                                    <p:animEffect transition="in" filter="fade">
                                      <p:cBhvr>
                                        <p:cTn id="41" dur="1000" decel="50000">
                                          <p:stCondLst>
                                            <p:cond delay="0"/>
                                          </p:stCondLst>
                                        </p:cTn>
                                        <p:tgtEl>
                                          <p:spTgt spid="17"/>
                                        </p:tgtEl>
                                      </p:cBhvr>
                                    </p:animEffect>
                                  </p:childTnLst>
                                </p:cTn>
                              </p:par>
                            </p:childTnLst>
                          </p:cTn>
                        </p:par>
                        <p:par>
                          <p:cTn id="42" fill="hold">
                            <p:stCondLst>
                              <p:cond delay="3500"/>
                            </p:stCondLst>
                            <p:childTnLst>
                              <p:par>
                                <p:cTn id="43" presetID="21" presetClass="entr" presetSubtype="1"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heel(1)">
                                      <p:cBhvr>
                                        <p:cTn id="45" dur="500"/>
                                        <p:tgtEl>
                                          <p:spTgt spid="16"/>
                                        </p:tgtEl>
                                      </p:cBhvr>
                                    </p:animEffect>
                                  </p:childTnLst>
                                </p:cTn>
                              </p:par>
                            </p:childTnLst>
                          </p:cTn>
                        </p:par>
                        <p:par>
                          <p:cTn id="46" fill="hold">
                            <p:stCondLst>
                              <p:cond delay="4000"/>
                            </p:stCondLst>
                            <p:childTnLst>
                              <p:par>
                                <p:cTn id="47" presetID="53" presetClass="entr" presetSubtype="16"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p:cTn id="49" dur="500" fill="hold"/>
                                        <p:tgtEl>
                                          <p:spTgt spid="20"/>
                                        </p:tgtEl>
                                        <p:attrNameLst>
                                          <p:attrName>ppt_w</p:attrName>
                                        </p:attrNameLst>
                                      </p:cBhvr>
                                      <p:tavLst>
                                        <p:tav tm="0">
                                          <p:val>
                                            <p:fltVal val="0"/>
                                          </p:val>
                                        </p:tav>
                                        <p:tav tm="100000">
                                          <p:val>
                                            <p:strVal val="#ppt_w"/>
                                          </p:val>
                                        </p:tav>
                                      </p:tavLst>
                                    </p:anim>
                                    <p:anim calcmode="lin" valueType="num">
                                      <p:cBhvr>
                                        <p:cTn id="50" dur="500" fill="hold"/>
                                        <p:tgtEl>
                                          <p:spTgt spid="20"/>
                                        </p:tgtEl>
                                        <p:attrNameLst>
                                          <p:attrName>ppt_h</p:attrName>
                                        </p:attrNameLst>
                                      </p:cBhvr>
                                      <p:tavLst>
                                        <p:tav tm="0">
                                          <p:val>
                                            <p:fltVal val="0"/>
                                          </p:val>
                                        </p:tav>
                                        <p:tav tm="100000">
                                          <p:val>
                                            <p:strVal val="#ppt_h"/>
                                          </p:val>
                                        </p:tav>
                                      </p:tavLst>
                                    </p:anim>
                                    <p:animEffect transition="in" filter="fade">
                                      <p:cBhvr>
                                        <p:cTn id="5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9"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3" name="TextBox 2">
            <a:extLst>
              <a:ext uri="{FF2B5EF4-FFF2-40B4-BE49-F238E27FC236}">
                <a16:creationId xmlns:a16="http://schemas.microsoft.com/office/drawing/2014/main" id="{3528B3DA-A5B9-457A-ACBD-97E40FB20958}"/>
              </a:ext>
            </a:extLst>
          </p:cNvPr>
          <p:cNvSpPr txBox="1"/>
          <p:nvPr/>
        </p:nvSpPr>
        <p:spPr>
          <a:xfrm>
            <a:off x="274182" y="1711262"/>
            <a:ext cx="11453219" cy="1200329"/>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Shape: Là một lớp abstract được mở rộng từ lớp Node. Nó đại diện bởi lớp javafx.scene.shape.Shape và là lớp cơ sở cho tất cả các hình dạng 2D trong JavaFX.</a:t>
            </a:r>
            <a:endParaRPr lang="en-US" sz="2400"/>
          </a:p>
        </p:txBody>
      </p:sp>
      <p:sp>
        <p:nvSpPr>
          <p:cNvPr id="2" name="TextBox 1">
            <a:extLst>
              <a:ext uri="{FF2B5EF4-FFF2-40B4-BE49-F238E27FC236}">
                <a16:creationId xmlns:a16="http://schemas.microsoft.com/office/drawing/2014/main" id="{99080908-C712-4187-8219-CFD484D00BF4}"/>
              </a:ext>
            </a:extLst>
          </p:cNvPr>
          <p:cNvSpPr txBox="1"/>
          <p:nvPr/>
        </p:nvSpPr>
        <p:spPr>
          <a:xfrm>
            <a:off x="274182" y="2911591"/>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Các thuộc tính và phương thức của lớp Shape:</a:t>
            </a:r>
            <a:endParaRPr lang="en-US" sz="2400"/>
          </a:p>
        </p:txBody>
      </p:sp>
      <p:sp>
        <p:nvSpPr>
          <p:cNvPr id="5" name="文本框 13">
            <a:extLst>
              <a:ext uri="{FF2B5EF4-FFF2-40B4-BE49-F238E27FC236}">
                <a16:creationId xmlns:a16="http://schemas.microsoft.com/office/drawing/2014/main" id="{0E2F41F9-05E0-4D3C-81D1-433174E4A522}"/>
              </a:ext>
            </a:extLst>
          </p:cNvPr>
          <p:cNvSpPr txBox="1"/>
          <p:nvPr/>
        </p:nvSpPr>
        <p:spPr>
          <a:xfrm>
            <a:off x="5207898" y="406319"/>
            <a:ext cx="1879041" cy="769441"/>
          </a:xfrm>
          <a:prstGeom prst="rect">
            <a:avLst/>
          </a:prstGeom>
          <a:noFill/>
          <a:effectLst/>
        </p:spPr>
        <p:txBody>
          <a:bodyPr wrap="none" rtlCol="0">
            <a:spAutoFit/>
          </a:bodyPr>
          <a:lstStyle/>
          <a:p>
            <a:r>
              <a:rPr lang="vi-VN" altLang="zh-CN" sz="4400" b="1">
                <a:solidFill>
                  <a:srgbClr val="2A3D52"/>
                </a:solidFill>
                <a:latin typeface="Helvetica" panose="020B0604020202030204" pitchFamily="34" charset="0"/>
                <a:ea typeface="幼圆" panose="02010509060101010101" pitchFamily="49" charset="-122"/>
              </a:rPr>
              <a:t>Shape</a:t>
            </a:r>
            <a:endParaRPr lang="zh-CN" altLang="en-US" sz="4400" b="1" dirty="0">
              <a:solidFill>
                <a:srgbClr val="2A3D52"/>
              </a:solidFill>
              <a:latin typeface="Helvetica" panose="020B0604020202030204" pitchFamily="34" charset="0"/>
              <a:ea typeface="幼圆" panose="02010509060101010101" pitchFamily="49" charset="-122"/>
            </a:endParaRPr>
          </a:p>
        </p:txBody>
      </p:sp>
      <p:graphicFrame>
        <p:nvGraphicFramePr>
          <p:cNvPr id="6" name="Table 5">
            <a:extLst>
              <a:ext uri="{FF2B5EF4-FFF2-40B4-BE49-F238E27FC236}">
                <a16:creationId xmlns:a16="http://schemas.microsoft.com/office/drawing/2014/main" id="{64458A0A-49DD-423A-82BC-41D42CCE2E3B}"/>
              </a:ext>
            </a:extLst>
          </p:cNvPr>
          <p:cNvGraphicFramePr>
            <a:graphicFrameLocks noGrp="1"/>
          </p:cNvGraphicFramePr>
          <p:nvPr>
            <p:extLst>
              <p:ext uri="{D42A27DB-BD31-4B8C-83A1-F6EECF244321}">
                <p14:modId xmlns:p14="http://schemas.microsoft.com/office/powerpoint/2010/main" val="169822838"/>
              </p:ext>
            </p:extLst>
          </p:nvPr>
        </p:nvGraphicFramePr>
        <p:xfrm>
          <a:off x="1571830" y="3365380"/>
          <a:ext cx="9048340" cy="3053308"/>
        </p:xfrm>
        <a:graphic>
          <a:graphicData uri="http://schemas.openxmlformats.org/drawingml/2006/table">
            <a:tbl>
              <a:tblPr firstRow="1" firstCol="1" bandRow="1">
                <a:tableStyleId>{5C22544A-7EE6-4342-B048-85BDC9FD1C3A}</a:tableStyleId>
              </a:tblPr>
              <a:tblGrid>
                <a:gridCol w="3103115">
                  <a:extLst>
                    <a:ext uri="{9D8B030D-6E8A-4147-A177-3AD203B41FA5}">
                      <a16:colId xmlns:a16="http://schemas.microsoft.com/office/drawing/2014/main" val="1040217475"/>
                    </a:ext>
                  </a:extLst>
                </a:gridCol>
                <a:gridCol w="5945225">
                  <a:extLst>
                    <a:ext uri="{9D8B030D-6E8A-4147-A177-3AD203B41FA5}">
                      <a16:colId xmlns:a16="http://schemas.microsoft.com/office/drawing/2014/main" val="3799556420"/>
                    </a:ext>
                  </a:extLst>
                </a:gridCol>
              </a:tblGrid>
              <a:tr h="405492">
                <a:tc>
                  <a:txBody>
                    <a:bodyPr/>
                    <a:lstStyle/>
                    <a:p>
                      <a:pPr algn="ctr">
                        <a:lnSpc>
                          <a:spcPct val="150000"/>
                        </a:lnSpc>
                        <a:spcAft>
                          <a:spcPts val="800"/>
                        </a:spcAft>
                      </a:pPr>
                      <a:r>
                        <a:rPr lang="vi-VN" sz="1800">
                          <a:effectLst/>
                        </a:rPr>
                        <a:t>javafx.scene. shape. Shape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vi-VN" sz="1800">
                          <a:effectLst/>
                        </a:rPr>
                        <a:t>Miêu tả</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82276843"/>
                  </a:ext>
                </a:extLst>
              </a:tr>
              <a:tr h="330176">
                <a:tc>
                  <a:txBody>
                    <a:bodyPr/>
                    <a:lstStyle/>
                    <a:p>
                      <a:pPr>
                        <a:lnSpc>
                          <a:spcPct val="150000"/>
                        </a:lnSpc>
                        <a:spcAft>
                          <a:spcPts val="800"/>
                        </a:spcAft>
                      </a:pPr>
                      <a:r>
                        <a:rPr lang="vi-VN" sz="1800">
                          <a:effectLst/>
                        </a:rPr>
                        <a:t>- fill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Aft>
                          <a:spcPts val="800"/>
                        </a:spcAft>
                      </a:pPr>
                      <a:r>
                        <a:rPr lang="vi-VN" sz="1800">
                          <a:effectLst/>
                        </a:rPr>
                        <a:t>Chỉ định một màu tô bên trong hình dạng 2D.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86108309"/>
                  </a:ext>
                </a:extLst>
              </a:tr>
              <a:tr h="700211">
                <a:tc>
                  <a:txBody>
                    <a:bodyPr/>
                    <a:lstStyle/>
                    <a:p>
                      <a:pPr>
                        <a:lnSpc>
                          <a:spcPct val="150000"/>
                        </a:lnSpc>
                        <a:spcAft>
                          <a:spcPts val="800"/>
                        </a:spcAft>
                      </a:pPr>
                      <a:r>
                        <a:rPr lang="vi-VN" sz="1800">
                          <a:effectLst/>
                        </a:rPr>
                        <a:t>- stroke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Aft>
                          <a:spcPts val="800"/>
                        </a:spcAft>
                      </a:pPr>
                      <a:r>
                        <a:rPr lang="vi-VN" sz="1800">
                          <a:effectLst/>
                        </a:rPr>
                        <a:t>Chỉ định một màu để vẽ đường viền của hình dạng 2D.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4538658"/>
                  </a:ext>
                </a:extLst>
              </a:tr>
              <a:tr h="700211">
                <a:tc>
                  <a:txBody>
                    <a:bodyPr/>
                    <a:lstStyle/>
                    <a:p>
                      <a:pPr>
                        <a:lnSpc>
                          <a:spcPct val="150000"/>
                        </a:lnSpc>
                        <a:spcAft>
                          <a:spcPts val="800"/>
                        </a:spcAft>
                      </a:pPr>
                      <a:r>
                        <a:rPr lang="vi-VN" sz="1800">
                          <a:effectLst/>
                        </a:rPr>
                        <a:t>- strokeWidth</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50000"/>
                        </a:lnSpc>
                        <a:spcAft>
                          <a:spcPts val="800"/>
                        </a:spcAft>
                      </a:pPr>
                      <a:r>
                        <a:rPr lang="vi-VN" sz="1800">
                          <a:effectLst/>
                        </a:rPr>
                        <a:t>Chỉ định chiều trộng đường viền của một hình dạng 2D.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1022901"/>
                  </a:ext>
                </a:extLst>
              </a:tr>
              <a:tr h="791578">
                <a:tc gridSpan="2">
                  <a:txBody>
                    <a:bodyPr/>
                    <a:lstStyle/>
                    <a:p>
                      <a:pPr>
                        <a:lnSpc>
                          <a:spcPct val="150000"/>
                        </a:lnSpc>
                        <a:spcAft>
                          <a:spcPts val="800"/>
                        </a:spcAft>
                      </a:pPr>
                      <a:r>
                        <a:rPr lang="vi-VN" sz="1800">
                          <a:effectLst/>
                        </a:rPr>
                        <a:t>+ Các phương thức getter và setter cho các thuộc tính. </a:t>
                      </a:r>
                      <a:endParaRPr lang="en-US" sz="1800">
                        <a:effectLst/>
                      </a:endParaRPr>
                    </a:p>
                    <a:p>
                      <a:pPr algn="just">
                        <a:lnSpc>
                          <a:spcPct val="150000"/>
                        </a:lnSpc>
                        <a:spcAft>
                          <a:spcPts val="800"/>
                        </a:spcAft>
                      </a:pPr>
                      <a:r>
                        <a:rPr lang="vi-VN"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4204885876"/>
                  </a:ext>
                </a:extLst>
              </a:tr>
            </a:tbl>
          </a:graphicData>
        </a:graphic>
      </p:graphicFrame>
    </p:spTree>
    <p:extLst>
      <p:ext uri="{BB962C8B-B14F-4D97-AF65-F5344CB8AC3E}">
        <p14:creationId xmlns:p14="http://schemas.microsoft.com/office/powerpoint/2010/main" val="1627396050"/>
      </p:ext>
    </p:extLst>
  </p:cSld>
  <p:clrMapOvr>
    <a:masterClrMapping/>
  </p:clrMapOvr>
  <p:transition spd="med" advClick="0">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4762178" y="139459"/>
            <a:ext cx="1927131"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Line</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711262"/>
            <a:ext cx="11453219" cy="830997"/>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Line: Là một lớp được mở rộng từ lớp Shape, được sử dụng để vẽ ra một đoạn thằng từ tọa độ này đến tọa độ kia.</a:t>
            </a:r>
            <a:endParaRPr lang="en-US" sz="2400"/>
          </a:p>
        </p:txBody>
      </p:sp>
      <p:sp>
        <p:nvSpPr>
          <p:cNvPr id="2" name="TextBox 1">
            <a:extLst>
              <a:ext uri="{FF2B5EF4-FFF2-40B4-BE49-F238E27FC236}">
                <a16:creationId xmlns:a16="http://schemas.microsoft.com/office/drawing/2014/main" id="{99080908-C712-4187-8219-CFD484D00BF4}"/>
              </a:ext>
            </a:extLst>
          </p:cNvPr>
          <p:cNvSpPr txBox="1"/>
          <p:nvPr/>
        </p:nvSpPr>
        <p:spPr>
          <a:xfrm>
            <a:off x="274182" y="2611010"/>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về Line:</a:t>
            </a:r>
            <a:endParaRPr lang="en-US" sz="2400"/>
          </a:p>
        </p:txBody>
      </p:sp>
      <p:pic>
        <p:nvPicPr>
          <p:cNvPr id="19458" name="Picture 2">
            <a:extLst>
              <a:ext uri="{FF2B5EF4-FFF2-40B4-BE49-F238E27FC236}">
                <a16:creationId xmlns:a16="http://schemas.microsoft.com/office/drawing/2014/main" id="{2FC10C75-7B18-4626-8380-1EE2098027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8675" y="3281082"/>
            <a:ext cx="5267325" cy="29241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7223AB7-5993-4782-9DF6-E8FBCFDB9E18}"/>
              </a:ext>
            </a:extLst>
          </p:cNvPr>
          <p:cNvPicPr/>
          <p:nvPr/>
        </p:nvPicPr>
        <p:blipFill>
          <a:blip r:embed="rId10">
            <a:extLst>
              <a:ext uri="{28A0092B-C50C-407E-A947-70E740481C1C}">
                <a14:useLocalDpi xmlns:a14="http://schemas.microsoft.com/office/drawing/2010/main" val="0"/>
              </a:ext>
            </a:extLst>
          </a:blip>
          <a:stretch>
            <a:fillRect/>
          </a:stretch>
        </p:blipFill>
        <p:spPr>
          <a:xfrm>
            <a:off x="6689309" y="3556492"/>
            <a:ext cx="4468976" cy="2648765"/>
          </a:xfrm>
          <a:prstGeom prst="rect">
            <a:avLst/>
          </a:prstGeom>
        </p:spPr>
      </p:pic>
    </p:spTree>
    <p:extLst>
      <p:ext uri="{BB962C8B-B14F-4D97-AF65-F5344CB8AC3E}">
        <p14:creationId xmlns:p14="http://schemas.microsoft.com/office/powerpoint/2010/main" val="414152700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19458"/>
                                        </p:tgtEl>
                                        <p:attrNameLst>
                                          <p:attrName>style.visibility</p:attrName>
                                        </p:attrNameLst>
                                      </p:cBhvr>
                                      <p:to>
                                        <p:strVal val="visible"/>
                                      </p:to>
                                    </p:set>
                                    <p:animEffect transition="in" filter="fade">
                                      <p:cBhvr>
                                        <p:cTn id="17" dur="500"/>
                                        <p:tgtEl>
                                          <p:spTgt spid="19458"/>
                                        </p:tgtEl>
                                      </p:cBhvr>
                                    </p:animEffect>
                                    <p:anim calcmode="lin" valueType="num">
                                      <p:cBhvr>
                                        <p:cTn id="18" dur="500" fill="hold"/>
                                        <p:tgtEl>
                                          <p:spTgt spid="19458"/>
                                        </p:tgtEl>
                                        <p:attrNameLst>
                                          <p:attrName>ppt_x</p:attrName>
                                        </p:attrNameLst>
                                      </p:cBhvr>
                                      <p:tavLst>
                                        <p:tav tm="0">
                                          <p:val>
                                            <p:strVal val="#ppt_x"/>
                                          </p:val>
                                        </p:tav>
                                        <p:tav tm="100000">
                                          <p:val>
                                            <p:strVal val="#ppt_x"/>
                                          </p:val>
                                        </p:tav>
                                      </p:tavLst>
                                    </p:anim>
                                    <p:anim calcmode="lin" valueType="num">
                                      <p:cBhvr>
                                        <p:cTn id="19" dur="500" fill="hold"/>
                                        <p:tgtEl>
                                          <p:spTgt spid="19458"/>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 presetClass="entr" presetSubtype="4"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4266541" y="111215"/>
            <a:ext cx="4233851"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Rectangle</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711262"/>
            <a:ext cx="11453219" cy="830997"/>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Rectangle: Là một lớp được mở rộng từ lớp Shape, được sử dụng để vẽ ra một hình chữ nhật từ một tọa độ, chiều dài và chiều rộng bất kì.</a:t>
            </a:r>
            <a:endParaRPr lang="en-US" sz="2400"/>
          </a:p>
        </p:txBody>
      </p:sp>
      <p:sp>
        <p:nvSpPr>
          <p:cNvPr id="2" name="TextBox 1">
            <a:extLst>
              <a:ext uri="{FF2B5EF4-FFF2-40B4-BE49-F238E27FC236}">
                <a16:creationId xmlns:a16="http://schemas.microsoft.com/office/drawing/2014/main" id="{99080908-C712-4187-8219-CFD484D00BF4}"/>
              </a:ext>
            </a:extLst>
          </p:cNvPr>
          <p:cNvSpPr txBox="1"/>
          <p:nvPr/>
        </p:nvSpPr>
        <p:spPr>
          <a:xfrm>
            <a:off x="274182" y="2611010"/>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về Rectangle:</a:t>
            </a:r>
            <a:endParaRPr lang="en-US" sz="2400"/>
          </a:p>
        </p:txBody>
      </p:sp>
      <p:pic>
        <p:nvPicPr>
          <p:cNvPr id="16" name="Picture 15">
            <a:extLst>
              <a:ext uri="{FF2B5EF4-FFF2-40B4-BE49-F238E27FC236}">
                <a16:creationId xmlns:a16="http://schemas.microsoft.com/office/drawing/2014/main" id="{328F5DE9-9A57-4BFF-9625-1E336F30CE8D}"/>
              </a:ext>
            </a:extLst>
          </p:cNvPr>
          <p:cNvPicPr/>
          <p:nvPr/>
        </p:nvPicPr>
        <p:blipFill>
          <a:blip r:embed="rId9">
            <a:extLst>
              <a:ext uri="{28A0092B-C50C-407E-A947-70E740481C1C}">
                <a14:useLocalDpi xmlns:a14="http://schemas.microsoft.com/office/drawing/2010/main" val="0"/>
              </a:ext>
            </a:extLst>
          </a:blip>
          <a:stretch>
            <a:fillRect/>
          </a:stretch>
        </p:blipFill>
        <p:spPr>
          <a:xfrm>
            <a:off x="5850055" y="3961482"/>
            <a:ext cx="5291006" cy="1970769"/>
          </a:xfrm>
          <a:prstGeom prst="rect">
            <a:avLst/>
          </a:prstGeom>
        </p:spPr>
      </p:pic>
      <p:pic>
        <p:nvPicPr>
          <p:cNvPr id="20482" name="Picture 2">
            <a:extLst>
              <a:ext uri="{FF2B5EF4-FFF2-40B4-BE49-F238E27FC236}">
                <a16:creationId xmlns:a16="http://schemas.microsoft.com/office/drawing/2014/main" id="{4996F4DD-B619-4756-8C19-3D678FB7A4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3571" y="3141426"/>
            <a:ext cx="41529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250208"/>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par>
                          <p:cTn id="14" fill="hold">
                            <p:stCondLst>
                              <p:cond delay="1000"/>
                            </p:stCondLst>
                            <p:childTnLst>
                              <p:par>
                                <p:cTn id="15" presetID="6" presetClass="entr" presetSubtype="16" fill="hold" nodeType="afterEffect">
                                  <p:stCondLst>
                                    <p:cond delay="0"/>
                                  </p:stCondLst>
                                  <p:childTnLst>
                                    <p:set>
                                      <p:cBhvr>
                                        <p:cTn id="16" dur="1" fill="hold">
                                          <p:stCondLst>
                                            <p:cond delay="0"/>
                                          </p:stCondLst>
                                        </p:cTn>
                                        <p:tgtEl>
                                          <p:spTgt spid="20482"/>
                                        </p:tgtEl>
                                        <p:attrNameLst>
                                          <p:attrName>style.visibility</p:attrName>
                                        </p:attrNameLst>
                                      </p:cBhvr>
                                      <p:to>
                                        <p:strVal val="visible"/>
                                      </p:to>
                                    </p:set>
                                    <p:animEffect transition="in" filter="circle(in)">
                                      <p:cBhvr>
                                        <p:cTn id="17" dur="500"/>
                                        <p:tgtEl>
                                          <p:spTgt spid="20482"/>
                                        </p:tgtEl>
                                      </p:cBhvr>
                                    </p:animEffect>
                                  </p:childTnLst>
                                </p:cTn>
                              </p:par>
                            </p:childTnLst>
                          </p:cTn>
                        </p:par>
                        <p:par>
                          <p:cTn id="18" fill="hold">
                            <p:stCondLst>
                              <p:cond delay="1500"/>
                            </p:stCondLst>
                            <p:childTnLst>
                              <p:par>
                                <p:cTn id="19" presetID="21" presetClass="entr" presetSubtype="1"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heel(1)">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4581118" y="134868"/>
            <a:ext cx="2537874"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Circle</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711262"/>
            <a:ext cx="11453219" cy="830997"/>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Circle: Là một lớp được mở rộng từ lớp Shape, được sử dụng để vẽ ra một hình tròn từ một tọa độ tâm và bán kính bất kì.</a:t>
            </a:r>
            <a:endParaRPr lang="en-US" sz="2400"/>
          </a:p>
        </p:txBody>
      </p:sp>
      <p:sp>
        <p:nvSpPr>
          <p:cNvPr id="2" name="TextBox 1">
            <a:extLst>
              <a:ext uri="{FF2B5EF4-FFF2-40B4-BE49-F238E27FC236}">
                <a16:creationId xmlns:a16="http://schemas.microsoft.com/office/drawing/2014/main" id="{99080908-C712-4187-8219-CFD484D00BF4}"/>
              </a:ext>
            </a:extLst>
          </p:cNvPr>
          <p:cNvSpPr txBox="1"/>
          <p:nvPr/>
        </p:nvSpPr>
        <p:spPr>
          <a:xfrm>
            <a:off x="274182" y="2611010"/>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về Circle:</a:t>
            </a:r>
            <a:endParaRPr lang="en-US" sz="2400"/>
          </a:p>
        </p:txBody>
      </p:sp>
      <p:pic>
        <p:nvPicPr>
          <p:cNvPr id="5" name="Picture 4">
            <a:extLst>
              <a:ext uri="{FF2B5EF4-FFF2-40B4-BE49-F238E27FC236}">
                <a16:creationId xmlns:a16="http://schemas.microsoft.com/office/drawing/2014/main" id="{2961DFD8-BA86-41AB-982F-92D2BBDC7000}"/>
              </a:ext>
            </a:extLst>
          </p:cNvPr>
          <p:cNvPicPr>
            <a:picLocks noChangeAspect="1"/>
          </p:cNvPicPr>
          <p:nvPr/>
        </p:nvPicPr>
        <p:blipFill>
          <a:blip r:embed="rId9"/>
          <a:stretch>
            <a:fillRect/>
          </a:stretch>
        </p:blipFill>
        <p:spPr>
          <a:xfrm>
            <a:off x="566785" y="2987429"/>
            <a:ext cx="4866349" cy="3395995"/>
          </a:xfrm>
          <a:prstGeom prst="rect">
            <a:avLst/>
          </a:prstGeom>
        </p:spPr>
      </p:pic>
      <p:pic>
        <p:nvPicPr>
          <p:cNvPr id="15" name="Picture 14">
            <a:extLst>
              <a:ext uri="{FF2B5EF4-FFF2-40B4-BE49-F238E27FC236}">
                <a16:creationId xmlns:a16="http://schemas.microsoft.com/office/drawing/2014/main" id="{CDF3E0D9-7168-46F7-998C-A6995C3E3AC7}"/>
              </a:ext>
            </a:extLst>
          </p:cNvPr>
          <p:cNvPicPr/>
          <p:nvPr/>
        </p:nvPicPr>
        <p:blipFill>
          <a:blip r:embed="rId10">
            <a:extLst>
              <a:ext uri="{28A0092B-C50C-407E-A947-70E740481C1C}">
                <a14:useLocalDpi xmlns:a14="http://schemas.microsoft.com/office/drawing/2010/main" val="0"/>
              </a:ext>
            </a:extLst>
          </a:blip>
          <a:stretch>
            <a:fillRect/>
          </a:stretch>
        </p:blipFill>
        <p:spPr>
          <a:xfrm>
            <a:off x="6428287" y="3245142"/>
            <a:ext cx="3816543" cy="3138282"/>
          </a:xfrm>
          <a:prstGeom prst="rect">
            <a:avLst/>
          </a:prstGeom>
        </p:spPr>
      </p:pic>
    </p:spTree>
    <p:extLst>
      <p:ext uri="{BB962C8B-B14F-4D97-AF65-F5344CB8AC3E}">
        <p14:creationId xmlns:p14="http://schemas.microsoft.com/office/powerpoint/2010/main" val="894711220"/>
      </p:ext>
    </p:extLst>
  </p:cSld>
  <p:clrMapOvr>
    <a:masterClrMapping/>
  </p:clrMapOvr>
  <mc:AlternateContent xmlns:mc="http://schemas.openxmlformats.org/markup-compatibility/2006" xmlns:p15="http://schemas.microsoft.com/office/powerpoint/2012/main">
    <mc:Choice Requires="p15">
      <p:transition spd="med" advClick="0">
        <p15:prstTrans prst="peelOff"/>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anim calcmode="lin" valueType="num">
                                      <p:cBhvr>
                                        <p:cTn id="16" dur="500" fill="hold"/>
                                        <p:tgtEl>
                                          <p:spTgt spid="5"/>
                                        </p:tgtEl>
                                        <p:attrNameLst>
                                          <p:attrName>ppt_x</p:attrName>
                                        </p:attrNameLst>
                                      </p:cBhvr>
                                      <p:tavLst>
                                        <p:tav tm="0">
                                          <p:val>
                                            <p:strVal val="#ppt_x"/>
                                          </p:val>
                                        </p:tav>
                                        <p:tav tm="100000">
                                          <p:val>
                                            <p:strVal val="#ppt_x"/>
                                          </p:val>
                                        </p:tav>
                                      </p:tavLst>
                                    </p:anim>
                                    <p:anim calcmode="lin" valueType="num">
                                      <p:cBhvr>
                                        <p:cTn id="17" dur="50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6" presetClass="entr" presetSubtype="21"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inVertical)">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4637908" y="125990"/>
            <a:ext cx="2916183"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Ellipse</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711262"/>
            <a:ext cx="11453219" cy="830997"/>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Ellipse: Là một lớp được mở rộng từ lớp Shape, được sử dụng để vẽ ra một hình elip từ một tọa độ tâm và bán kính ngang, bán kính dọc bất kì.</a:t>
            </a:r>
            <a:endParaRPr lang="en-US" sz="2400"/>
          </a:p>
        </p:txBody>
      </p:sp>
      <p:sp>
        <p:nvSpPr>
          <p:cNvPr id="2" name="TextBox 1">
            <a:extLst>
              <a:ext uri="{FF2B5EF4-FFF2-40B4-BE49-F238E27FC236}">
                <a16:creationId xmlns:a16="http://schemas.microsoft.com/office/drawing/2014/main" id="{99080908-C712-4187-8219-CFD484D00BF4}"/>
              </a:ext>
            </a:extLst>
          </p:cNvPr>
          <p:cNvSpPr txBox="1"/>
          <p:nvPr/>
        </p:nvSpPr>
        <p:spPr>
          <a:xfrm>
            <a:off x="274182" y="2611010"/>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về Ellipse:</a:t>
            </a:r>
            <a:endParaRPr lang="en-US" sz="2400"/>
          </a:p>
        </p:txBody>
      </p:sp>
      <p:pic>
        <p:nvPicPr>
          <p:cNvPr id="16" name="Picture 15">
            <a:extLst>
              <a:ext uri="{FF2B5EF4-FFF2-40B4-BE49-F238E27FC236}">
                <a16:creationId xmlns:a16="http://schemas.microsoft.com/office/drawing/2014/main" id="{5768CD4B-48EF-4528-9917-66114C2D3176}"/>
              </a:ext>
            </a:extLst>
          </p:cNvPr>
          <p:cNvPicPr/>
          <p:nvPr/>
        </p:nvPicPr>
        <p:blipFill>
          <a:blip r:embed="rId9">
            <a:extLst>
              <a:ext uri="{28A0092B-C50C-407E-A947-70E740481C1C}">
                <a14:useLocalDpi xmlns:a14="http://schemas.microsoft.com/office/drawing/2010/main" val="0"/>
              </a:ext>
            </a:extLst>
          </a:blip>
          <a:stretch>
            <a:fillRect/>
          </a:stretch>
        </p:blipFill>
        <p:spPr>
          <a:xfrm>
            <a:off x="1976921" y="3281082"/>
            <a:ext cx="8208416" cy="2820991"/>
          </a:xfrm>
          <a:prstGeom prst="rect">
            <a:avLst/>
          </a:prstGeom>
        </p:spPr>
      </p:pic>
    </p:spTree>
    <p:extLst>
      <p:ext uri="{BB962C8B-B14F-4D97-AF65-F5344CB8AC3E}">
        <p14:creationId xmlns:p14="http://schemas.microsoft.com/office/powerpoint/2010/main" val="161143531"/>
      </p:ext>
    </p:extLst>
  </p:cSld>
  <p:clrMapOvr>
    <a:masterClrMapping/>
  </p:clrMapOvr>
  <mc:AlternateContent xmlns:mc="http://schemas.openxmlformats.org/markup-compatibility/2006" xmlns:p14="http://schemas.microsoft.com/office/powerpoint/2010/main">
    <mc:Choice Requires="p14">
      <p:transition spd="slow" p14:dur="1200" advClick="0">
        <p14:pris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5199729" y="187914"/>
            <a:ext cx="1595309"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Arc</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711262"/>
            <a:ext cx="11453219" cy="1200329"/>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Arc: Là một lớp được mở rộng từ lớp Shape, được sử dụng để vẽ ra một cung từ một tọa độ tâm, bán kinh ngang, bán kính dọc, góc bắt đầu và góc mở rộng. Lớp Arc hỗ trợ vẽ 3 loại cung là OPEN, ROUND, CHORD.</a:t>
            </a:r>
            <a:endParaRPr lang="en-US" sz="2400"/>
          </a:p>
        </p:txBody>
      </p:sp>
      <p:sp>
        <p:nvSpPr>
          <p:cNvPr id="2" name="TextBox 1">
            <a:extLst>
              <a:ext uri="{FF2B5EF4-FFF2-40B4-BE49-F238E27FC236}">
                <a16:creationId xmlns:a16="http://schemas.microsoft.com/office/drawing/2014/main" id="{99080908-C712-4187-8219-CFD484D00BF4}"/>
              </a:ext>
            </a:extLst>
          </p:cNvPr>
          <p:cNvSpPr txBox="1"/>
          <p:nvPr/>
        </p:nvSpPr>
        <p:spPr>
          <a:xfrm>
            <a:off x="274182" y="2819417"/>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về Arc:</a:t>
            </a:r>
            <a:endParaRPr lang="en-US" sz="2400"/>
          </a:p>
        </p:txBody>
      </p:sp>
      <p:pic>
        <p:nvPicPr>
          <p:cNvPr id="15" name="Picture 14">
            <a:extLst>
              <a:ext uri="{FF2B5EF4-FFF2-40B4-BE49-F238E27FC236}">
                <a16:creationId xmlns:a16="http://schemas.microsoft.com/office/drawing/2014/main" id="{420D081B-5259-4DF2-877E-F965834A488E}"/>
              </a:ext>
            </a:extLst>
          </p:cNvPr>
          <p:cNvPicPr/>
          <p:nvPr/>
        </p:nvPicPr>
        <p:blipFill>
          <a:blip r:embed="rId9">
            <a:extLst>
              <a:ext uri="{28A0092B-C50C-407E-A947-70E740481C1C}">
                <a14:useLocalDpi xmlns:a14="http://schemas.microsoft.com/office/drawing/2010/main" val="0"/>
              </a:ext>
            </a:extLst>
          </a:blip>
          <a:stretch>
            <a:fillRect/>
          </a:stretch>
        </p:blipFill>
        <p:spPr>
          <a:xfrm>
            <a:off x="2009751" y="3281082"/>
            <a:ext cx="8172497" cy="3152415"/>
          </a:xfrm>
          <a:prstGeom prst="rect">
            <a:avLst/>
          </a:prstGeom>
        </p:spPr>
      </p:pic>
    </p:spTree>
    <p:extLst>
      <p:ext uri="{BB962C8B-B14F-4D97-AF65-F5344CB8AC3E}">
        <p14:creationId xmlns:p14="http://schemas.microsoft.com/office/powerpoint/2010/main" val="2401491087"/>
      </p:ext>
    </p:extLst>
  </p:cSld>
  <p:clrMapOvr>
    <a:masterClrMapping/>
  </p:clrMapOvr>
  <mc:AlternateContent xmlns:mc="http://schemas.openxmlformats.org/markup-compatibility/2006" xmlns:p15="http://schemas.microsoft.com/office/powerpoint/2012/main">
    <mc:Choice Requires="p15">
      <p:transition spd="med" advClick="0">
        <p15:prstTrans prst="pageCurlDoubl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horizontal)">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2462450" y="48034"/>
            <a:ext cx="8093882"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Polygon &amp; Polyline </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711262"/>
            <a:ext cx="11453219" cy="1200329"/>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Polygon &amp; Polyline: Là hai lớp được mở rộng từ lớp Shape, được sử dụng để vẽ ra một đa giác từ tập hợp các điểm. Tuy nhiên lớp Polygon sẽ tự động đóng điểm đầu và cuối để tạo thành một đa giác kín, còn Polyline thì ngược lại.</a:t>
            </a:r>
            <a:endParaRPr lang="en-US" sz="2400"/>
          </a:p>
        </p:txBody>
      </p:sp>
      <p:sp>
        <p:nvSpPr>
          <p:cNvPr id="2" name="TextBox 1">
            <a:extLst>
              <a:ext uri="{FF2B5EF4-FFF2-40B4-BE49-F238E27FC236}">
                <a16:creationId xmlns:a16="http://schemas.microsoft.com/office/drawing/2014/main" id="{99080908-C712-4187-8219-CFD484D00BF4}"/>
              </a:ext>
            </a:extLst>
          </p:cNvPr>
          <p:cNvSpPr txBox="1"/>
          <p:nvPr/>
        </p:nvSpPr>
        <p:spPr>
          <a:xfrm>
            <a:off x="274182" y="2935765"/>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về Polygon &amp; Polyline:</a:t>
            </a:r>
            <a:endParaRPr lang="en-US" sz="2400"/>
          </a:p>
        </p:txBody>
      </p:sp>
      <p:pic>
        <p:nvPicPr>
          <p:cNvPr id="16" name="Picture 15">
            <a:extLst>
              <a:ext uri="{FF2B5EF4-FFF2-40B4-BE49-F238E27FC236}">
                <a16:creationId xmlns:a16="http://schemas.microsoft.com/office/drawing/2014/main" id="{CD5B970E-6E59-43B1-9824-7A48AB7A097F}"/>
              </a:ext>
            </a:extLst>
          </p:cNvPr>
          <p:cNvPicPr/>
          <p:nvPr/>
        </p:nvPicPr>
        <p:blipFill>
          <a:blip r:embed="rId9">
            <a:extLst>
              <a:ext uri="{28A0092B-C50C-407E-A947-70E740481C1C}">
                <a14:useLocalDpi xmlns:a14="http://schemas.microsoft.com/office/drawing/2010/main" val="0"/>
              </a:ext>
            </a:extLst>
          </a:blip>
          <a:stretch>
            <a:fillRect/>
          </a:stretch>
        </p:blipFill>
        <p:spPr>
          <a:xfrm>
            <a:off x="2256038" y="3429000"/>
            <a:ext cx="7679924" cy="2966502"/>
          </a:xfrm>
          <a:prstGeom prst="rect">
            <a:avLst/>
          </a:prstGeom>
        </p:spPr>
      </p:pic>
    </p:spTree>
    <p:extLst>
      <p:ext uri="{BB962C8B-B14F-4D97-AF65-F5344CB8AC3E}">
        <p14:creationId xmlns:p14="http://schemas.microsoft.com/office/powerpoint/2010/main" val="1670584041"/>
      </p:ext>
    </p:extLst>
  </p:cSld>
  <p:clrMapOvr>
    <a:masterClrMapping/>
  </p:clrMapOvr>
  <mc:AlternateContent xmlns:mc="http://schemas.openxmlformats.org/markup-compatibility/2006" xmlns:p14="http://schemas.microsoft.com/office/powerpoint/2010/main">
    <mc:Choice Requires="p14">
      <p:transition spd="med" advClick="0">
        <p14:ferris dir="l"/>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500"/>
                                        <p:tgtEl>
                                          <p:spTgt spid="2"/>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circle(in)">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901" y="3698502"/>
            <a:ext cx="4601523" cy="1715470"/>
          </a:xfrm>
          <a:prstGeom prst="rect">
            <a:avLst/>
          </a:prstGeom>
        </p:spPr>
      </p:pic>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1475" y="2860926"/>
            <a:ext cx="5479696" cy="2330665"/>
          </a:xfrm>
          <a:prstGeom prst="rect">
            <a:avLst/>
          </a:prstGeom>
        </p:spPr>
      </p:pic>
      <p:sp>
        <p:nvSpPr>
          <p:cNvPr id="32" name="文本框 31"/>
          <p:cNvSpPr txBox="1"/>
          <p:nvPr/>
        </p:nvSpPr>
        <p:spPr>
          <a:xfrm>
            <a:off x="1905360" y="2019198"/>
            <a:ext cx="1542410" cy="1862048"/>
          </a:xfrm>
          <a:prstGeom prst="rect">
            <a:avLst/>
          </a:prstGeom>
          <a:noFill/>
        </p:spPr>
        <p:txBody>
          <a:bodyPr wrap="none" rtlCol="0">
            <a:spAutoFit/>
          </a:bodyPr>
          <a:lstStyle/>
          <a:p>
            <a:r>
              <a:rPr lang="vi-VN" altLang="zh-CN" sz="11500" b="1">
                <a:solidFill>
                  <a:srgbClr val="2A3D52"/>
                </a:solidFill>
                <a:latin typeface="Agency FB" panose="020B0503020202020204" pitchFamily="34" charset="0"/>
                <a:ea typeface="微软雅黑" panose="020B0503020204020204" pitchFamily="34" charset="-122"/>
              </a:rPr>
              <a:t>05</a:t>
            </a:r>
            <a:endParaRPr lang="zh-CN" altLang="en-US" sz="11500" b="1" dirty="0">
              <a:solidFill>
                <a:srgbClr val="2A3D52"/>
              </a:solidFill>
              <a:latin typeface="Agency FB" panose="020B0503020202020204" pitchFamily="34" charset="0"/>
              <a:ea typeface="微软雅黑" panose="020B0503020204020204" pitchFamily="34" charset="-122"/>
            </a:endParaRPr>
          </a:p>
        </p:txBody>
      </p:sp>
      <p:sp>
        <p:nvSpPr>
          <p:cNvPr id="33" name="文本框 32"/>
          <p:cNvSpPr txBox="1"/>
          <p:nvPr/>
        </p:nvSpPr>
        <p:spPr>
          <a:xfrm>
            <a:off x="6035431" y="3056762"/>
            <a:ext cx="4411784" cy="2862322"/>
          </a:xfrm>
          <a:prstGeom prst="rect">
            <a:avLst/>
          </a:prstGeom>
          <a:noFill/>
        </p:spPr>
        <p:txBody>
          <a:bodyPr wrap="none" rtlCol="0">
            <a:spAutoFit/>
          </a:bodyPr>
          <a:lstStyle/>
          <a:p>
            <a:pPr algn="ctr"/>
            <a:r>
              <a:rPr lang="en-US" altLang="zh-CN" sz="6000" b="1">
                <a:solidFill>
                  <a:srgbClr val="F8F8F8"/>
                </a:solidFill>
                <a:latin typeface="Helvetica" panose="020B0604020202030204" pitchFamily="34" charset="0"/>
                <a:ea typeface="幼圆" panose="02010509060101010101" pitchFamily="49" charset="-122"/>
              </a:rPr>
              <a:t>Một số lớp </a:t>
            </a:r>
            <a:endParaRPr lang="vi-VN" altLang="zh-CN" sz="6000" b="1">
              <a:solidFill>
                <a:srgbClr val="F8F8F8"/>
              </a:solidFill>
              <a:latin typeface="Helvetica" panose="020B0604020202030204" pitchFamily="34" charset="0"/>
              <a:ea typeface="幼圆" panose="02010509060101010101" pitchFamily="49" charset="-122"/>
            </a:endParaRPr>
          </a:p>
          <a:p>
            <a:pPr algn="ctr"/>
            <a:r>
              <a:rPr lang="en-US" altLang="zh-CN" sz="6000" b="1">
                <a:solidFill>
                  <a:srgbClr val="F8F8F8"/>
                </a:solidFill>
                <a:latin typeface="Helvetica" panose="020B0604020202030204" pitchFamily="34" charset="0"/>
                <a:ea typeface="幼圆" panose="02010509060101010101" pitchFamily="49" charset="-122"/>
              </a:rPr>
              <a:t>thông dụng</a:t>
            </a:r>
          </a:p>
          <a:p>
            <a:pPr algn="ctr"/>
            <a:endParaRPr lang="en-US" altLang="zh-CN" sz="6000" b="1">
              <a:solidFill>
                <a:srgbClr val="F8F8F8"/>
              </a:solidFill>
              <a:latin typeface="Helvetica" panose="020B0604020202030204" pitchFamily="34" charset="0"/>
              <a:ea typeface="幼圆" panose="02010509060101010101" pitchFamily="49" charset="-122"/>
            </a:endParaRPr>
          </a:p>
        </p:txBody>
      </p:sp>
    </p:spTree>
    <p:extLst>
      <p:ext uri="{BB962C8B-B14F-4D97-AF65-F5344CB8AC3E}">
        <p14:creationId xmlns:p14="http://schemas.microsoft.com/office/powerpoint/2010/main" val="427017320"/>
      </p:ext>
    </p:extLst>
  </p:cSld>
  <p:clrMapOvr>
    <a:masterClrMapping/>
  </p:clrMapOvr>
  <p:transition spd="slow" advClick="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2"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Scale>
                                      <p:cBhvr>
                                        <p:cTn id="13" dur="10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32"/>
                                        </p:tgtEl>
                                        <p:attrNameLst>
                                          <p:attrName>ppt_x</p:attrName>
                                          <p:attrName>ppt_y</p:attrName>
                                        </p:attrNameLst>
                                      </p:cBhvr>
                                    </p:animMotion>
                                    <p:animEffect transition="in" filter="fade">
                                      <p:cBhvr>
                                        <p:cTn id="15" dur="1000"/>
                                        <p:tgtEl>
                                          <p:spTgt spid="32"/>
                                        </p:tgtEl>
                                      </p:cBhvr>
                                    </p:animEffect>
                                  </p:childTnLst>
                                </p:cTn>
                              </p:par>
                            </p:childTnLst>
                          </p:cTn>
                        </p:par>
                        <p:par>
                          <p:cTn id="16" fill="hold">
                            <p:stCondLst>
                              <p:cond delay="2000"/>
                            </p:stCondLst>
                            <p:childTnLst>
                              <p:par>
                                <p:cTn id="17" presetID="14" presetClass="entr" presetSubtype="1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randombar(horizontal)">
                                      <p:cBhvr>
                                        <p:cTn id="19" dur="500"/>
                                        <p:tgtEl>
                                          <p:spTgt spid="31"/>
                                        </p:tgtEl>
                                      </p:cBhvr>
                                    </p:animEffect>
                                  </p:childTnLst>
                                </p:cTn>
                              </p:par>
                            </p:childTnLst>
                          </p:cTn>
                        </p:par>
                        <p:par>
                          <p:cTn id="20" fill="hold">
                            <p:stCondLst>
                              <p:cond delay="25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33"/>
                                        </p:tgtEl>
                                        <p:attrNameLst>
                                          <p:attrName>style.visibility</p:attrName>
                                        </p:attrNameLst>
                                      </p:cBhvr>
                                      <p:to>
                                        <p:strVal val="visible"/>
                                      </p:to>
                                    </p:set>
                                    <p:anim calcmode="lin" valueType="num">
                                      <p:cBhvr>
                                        <p:cTn id="23"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33"/>
                                        </p:tgtEl>
                                        <p:attrNameLst>
                                          <p:attrName>ppt_y</p:attrName>
                                        </p:attrNameLst>
                                      </p:cBhvr>
                                      <p:tavLst>
                                        <p:tav tm="0">
                                          <p:val>
                                            <p:strVal val="#ppt_y"/>
                                          </p:val>
                                        </p:tav>
                                        <p:tav tm="100000">
                                          <p:val>
                                            <p:strVal val="#ppt_y"/>
                                          </p:val>
                                        </p:tav>
                                      </p:tavLst>
                                    </p:anim>
                                    <p:anim calcmode="lin" valueType="num">
                                      <p:cBhvr>
                                        <p:cTn id="25"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3366454" y="197162"/>
            <a:ext cx="6034024" cy="830997"/>
          </a:xfrm>
          <a:prstGeom prst="rect">
            <a:avLst/>
          </a:prstGeom>
          <a:noFill/>
          <a:effectLst/>
        </p:spPr>
        <p:txBody>
          <a:bodyPr wrap="none" rtlCol="0">
            <a:spAutoFit/>
          </a:bodyPr>
          <a:lstStyle/>
          <a:p>
            <a:r>
              <a:rPr lang="vi-VN" altLang="zh-CN" sz="4800" b="1">
                <a:solidFill>
                  <a:srgbClr val="2A3D52"/>
                </a:solidFill>
                <a:latin typeface="Helvetica" panose="020B0604020202030204" pitchFamily="34" charset="0"/>
                <a:ea typeface="幼圆" panose="02010509060101010101" pitchFamily="49" charset="-122"/>
              </a:rPr>
              <a:t>Các lớp thông dụng</a:t>
            </a:r>
            <a:endParaRPr lang="zh-CN" altLang="en-US" sz="4800" b="1" dirty="0">
              <a:solidFill>
                <a:srgbClr val="2A3D52"/>
              </a:solidFill>
              <a:latin typeface="Helvetica" panose="020B0604020202030204" pitchFamily="34" charset="0"/>
              <a:ea typeface="幼圆" panose="02010509060101010101" pitchFamily="49" charset="-122"/>
            </a:endParaRPr>
          </a:p>
        </p:txBody>
      </p:sp>
      <p:grpSp>
        <p:nvGrpSpPr>
          <p:cNvPr id="12" name="组合 11"/>
          <p:cNvGrpSpPr/>
          <p:nvPr/>
        </p:nvGrpSpPr>
        <p:grpSpPr>
          <a:xfrm>
            <a:off x="1046230" y="1489008"/>
            <a:ext cx="2480556" cy="1143173"/>
            <a:chOff x="1302027" y="1480755"/>
            <a:chExt cx="2480556" cy="1143173"/>
          </a:xfrm>
        </p:grpSpPr>
        <p:sp>
          <p:nvSpPr>
            <p:cNvPr id="15" name="任意多边形 14"/>
            <p:cNvSpPr/>
            <p:nvPr/>
          </p:nvSpPr>
          <p:spPr>
            <a:xfrm rot="5400000">
              <a:off x="1970718" y="812064"/>
              <a:ext cx="1143173" cy="2480556"/>
            </a:xfrm>
            <a:custGeom>
              <a:avLst/>
              <a:gdLst>
                <a:gd name="connsiteX0" fmla="*/ 0 w 1143173"/>
                <a:gd name="connsiteY0" fmla="*/ 371036 h 2480556"/>
                <a:gd name="connsiteX1" fmla="*/ 258506 w 1143173"/>
                <a:gd name="connsiteY1" fmla="*/ 0 h 2480556"/>
                <a:gd name="connsiteX2" fmla="*/ 517012 w 1143173"/>
                <a:gd name="connsiteY2" fmla="*/ 371036 h 2480556"/>
                <a:gd name="connsiteX3" fmla="*/ 367921 w 1143173"/>
                <a:gd name="connsiteY3" fmla="*/ 371036 h 2480556"/>
                <a:gd name="connsiteX4" fmla="*/ 367921 w 1143173"/>
                <a:gd name="connsiteY4" fmla="*/ 2147526 h 2480556"/>
                <a:gd name="connsiteX5" fmla="*/ 478978 w 1143173"/>
                <a:gd name="connsiteY5" fmla="*/ 2258583 h 2480556"/>
                <a:gd name="connsiteX6" fmla="*/ 823395 w 1143173"/>
                <a:gd name="connsiteY6" fmla="*/ 2258583 h 2480556"/>
                <a:gd name="connsiteX7" fmla="*/ 934452 w 1143173"/>
                <a:gd name="connsiteY7" fmla="*/ 2147526 h 2480556"/>
                <a:gd name="connsiteX8" fmla="*/ 934452 w 1143173"/>
                <a:gd name="connsiteY8" fmla="*/ 1039913 h 2480556"/>
                <a:gd name="connsiteX9" fmla="*/ 1143173 w 1143173"/>
                <a:gd name="connsiteY9" fmla="*/ 1248634 h 2480556"/>
                <a:gd name="connsiteX10" fmla="*/ 1143173 w 1143173"/>
                <a:gd name="connsiteY10" fmla="*/ 2166826 h 2480556"/>
                <a:gd name="connsiteX11" fmla="*/ 829443 w 1143173"/>
                <a:gd name="connsiteY11" fmla="*/ 2480556 h 2480556"/>
                <a:gd name="connsiteX12" fmla="*/ 472929 w 1143173"/>
                <a:gd name="connsiteY12" fmla="*/ 2480556 h 2480556"/>
                <a:gd name="connsiteX13" fmla="*/ 159199 w 1143173"/>
                <a:gd name="connsiteY13" fmla="*/ 2166826 h 2480556"/>
                <a:gd name="connsiteX14" fmla="*/ 159199 w 1143173"/>
                <a:gd name="connsiteY14" fmla="*/ 371036 h 2480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173" h="2480556">
                  <a:moveTo>
                    <a:pt x="0" y="371036"/>
                  </a:moveTo>
                  <a:lnTo>
                    <a:pt x="258506" y="0"/>
                  </a:lnTo>
                  <a:lnTo>
                    <a:pt x="517012" y="371036"/>
                  </a:lnTo>
                  <a:lnTo>
                    <a:pt x="367921" y="371036"/>
                  </a:lnTo>
                  <a:lnTo>
                    <a:pt x="367921" y="2147526"/>
                  </a:lnTo>
                  <a:cubicBezTo>
                    <a:pt x="367921" y="2208861"/>
                    <a:pt x="417643" y="2258583"/>
                    <a:pt x="478978" y="2258583"/>
                  </a:cubicBezTo>
                  <a:lnTo>
                    <a:pt x="823395" y="2258583"/>
                  </a:lnTo>
                  <a:cubicBezTo>
                    <a:pt x="884730" y="2258583"/>
                    <a:pt x="934452" y="2208861"/>
                    <a:pt x="934452" y="2147526"/>
                  </a:cubicBezTo>
                  <a:lnTo>
                    <a:pt x="934452" y="1039913"/>
                  </a:lnTo>
                  <a:lnTo>
                    <a:pt x="1143173" y="1248634"/>
                  </a:lnTo>
                  <a:lnTo>
                    <a:pt x="1143173" y="2166826"/>
                  </a:lnTo>
                  <a:cubicBezTo>
                    <a:pt x="1143173" y="2340094"/>
                    <a:pt x="1002711" y="2480556"/>
                    <a:pt x="829443" y="2480556"/>
                  </a:cubicBezTo>
                  <a:lnTo>
                    <a:pt x="472929" y="2480556"/>
                  </a:lnTo>
                  <a:cubicBezTo>
                    <a:pt x="299661" y="2480556"/>
                    <a:pt x="159199" y="2340094"/>
                    <a:pt x="159199" y="2166826"/>
                  </a:cubicBezTo>
                  <a:lnTo>
                    <a:pt x="159199" y="371036"/>
                  </a:lnTo>
                  <a:close/>
                </a:path>
              </a:pathLst>
            </a:custGeom>
            <a:solidFill>
              <a:srgbClr val="2A3D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6" name="图片 15"/>
            <p:cNvPicPr>
              <a:picLocks noChangeAspect="1"/>
            </p:cNvPicPr>
            <p:nvPr/>
          </p:nvPicPr>
          <p:blipFill rotWithShape="1">
            <a:blip r:embed="rId9">
              <a:biLevel thresh="75000"/>
              <a:extLst>
                <a:ext uri="{BEBA8EAE-BF5A-486C-A8C5-ECC9F3942E4B}">
                  <a14:imgProps xmlns:a14="http://schemas.microsoft.com/office/drawing/2010/main">
                    <a14:imgLayer r:embed="rId10">
                      <a14:imgEffect>
                        <a14:saturation sat="66000"/>
                      </a14:imgEffect>
                    </a14:imgLayer>
                  </a14:imgProps>
                </a:ext>
              </a:extLst>
            </a:blip>
            <a:srcRect t="76775"/>
            <a:stretch/>
          </p:blipFill>
          <p:spPr>
            <a:xfrm rot="18900000" flipV="1">
              <a:off x="2226305" y="2380080"/>
              <a:ext cx="769827" cy="151561"/>
            </a:xfrm>
            <a:prstGeom prst="rect">
              <a:avLst/>
            </a:prstGeom>
          </p:spPr>
        </p:pic>
        <p:sp>
          <p:nvSpPr>
            <p:cNvPr id="17" name="矩形 16"/>
            <p:cNvSpPr/>
            <p:nvPr/>
          </p:nvSpPr>
          <p:spPr>
            <a:xfrm>
              <a:off x="1391173" y="1829116"/>
              <a:ext cx="890516" cy="584775"/>
            </a:xfrm>
            <a:prstGeom prst="rect">
              <a:avLst/>
            </a:prstGeom>
          </p:spPr>
          <p:txBody>
            <a:bodyPr wrap="square">
              <a:spAutoFit/>
            </a:bodyPr>
            <a:lstStyle/>
            <a:p>
              <a:pPr algn="ctr"/>
              <a:r>
                <a:rPr lang="en-US" altLang="zh-CN" sz="3200" dirty="0">
                  <a:solidFill>
                    <a:srgbClr val="2A3D52"/>
                  </a:solidFill>
                  <a:latin typeface="Haettenschweiler" panose="020B0706040902060204" pitchFamily="34" charset="0"/>
                  <a:ea typeface="微软雅黑" panose="020B0503020204020204" pitchFamily="34" charset="-122"/>
                </a:rPr>
                <a:t>01</a:t>
              </a:r>
              <a:endParaRPr lang="zh-CN" altLang="en-US" sz="3200" dirty="0">
                <a:solidFill>
                  <a:srgbClr val="2A3D52"/>
                </a:solidFill>
                <a:latin typeface="Haettenschweiler" panose="020B0706040902060204" pitchFamily="34" charset="0"/>
                <a:ea typeface="微软雅黑" panose="020B0503020204020204" pitchFamily="34" charset="-122"/>
              </a:endParaRPr>
            </a:p>
          </p:txBody>
        </p:sp>
      </p:grpSp>
      <p:grpSp>
        <p:nvGrpSpPr>
          <p:cNvPr id="18" name="组合 17"/>
          <p:cNvGrpSpPr/>
          <p:nvPr/>
        </p:nvGrpSpPr>
        <p:grpSpPr>
          <a:xfrm>
            <a:off x="2223200" y="2432656"/>
            <a:ext cx="2480556" cy="1143173"/>
            <a:chOff x="3203716" y="2438226"/>
            <a:chExt cx="2480556" cy="1143173"/>
          </a:xfrm>
        </p:grpSpPr>
        <p:sp>
          <p:nvSpPr>
            <p:cNvPr id="19" name="任意多边形 18"/>
            <p:cNvSpPr/>
            <p:nvPr/>
          </p:nvSpPr>
          <p:spPr>
            <a:xfrm rot="5400000">
              <a:off x="3872407" y="1769535"/>
              <a:ext cx="1143173" cy="2480556"/>
            </a:xfrm>
            <a:custGeom>
              <a:avLst/>
              <a:gdLst>
                <a:gd name="connsiteX0" fmla="*/ 0 w 1143173"/>
                <a:gd name="connsiteY0" fmla="*/ 371036 h 2480556"/>
                <a:gd name="connsiteX1" fmla="*/ 258506 w 1143173"/>
                <a:gd name="connsiteY1" fmla="*/ 0 h 2480556"/>
                <a:gd name="connsiteX2" fmla="*/ 517012 w 1143173"/>
                <a:gd name="connsiteY2" fmla="*/ 371036 h 2480556"/>
                <a:gd name="connsiteX3" fmla="*/ 367921 w 1143173"/>
                <a:gd name="connsiteY3" fmla="*/ 371036 h 2480556"/>
                <a:gd name="connsiteX4" fmla="*/ 367921 w 1143173"/>
                <a:gd name="connsiteY4" fmla="*/ 2147526 h 2480556"/>
                <a:gd name="connsiteX5" fmla="*/ 478978 w 1143173"/>
                <a:gd name="connsiteY5" fmla="*/ 2258583 h 2480556"/>
                <a:gd name="connsiteX6" fmla="*/ 823395 w 1143173"/>
                <a:gd name="connsiteY6" fmla="*/ 2258583 h 2480556"/>
                <a:gd name="connsiteX7" fmla="*/ 934452 w 1143173"/>
                <a:gd name="connsiteY7" fmla="*/ 2147526 h 2480556"/>
                <a:gd name="connsiteX8" fmla="*/ 934452 w 1143173"/>
                <a:gd name="connsiteY8" fmla="*/ 1039913 h 2480556"/>
                <a:gd name="connsiteX9" fmla="*/ 1143173 w 1143173"/>
                <a:gd name="connsiteY9" fmla="*/ 1248634 h 2480556"/>
                <a:gd name="connsiteX10" fmla="*/ 1143173 w 1143173"/>
                <a:gd name="connsiteY10" fmla="*/ 2166826 h 2480556"/>
                <a:gd name="connsiteX11" fmla="*/ 829443 w 1143173"/>
                <a:gd name="connsiteY11" fmla="*/ 2480556 h 2480556"/>
                <a:gd name="connsiteX12" fmla="*/ 472929 w 1143173"/>
                <a:gd name="connsiteY12" fmla="*/ 2480556 h 2480556"/>
                <a:gd name="connsiteX13" fmla="*/ 159199 w 1143173"/>
                <a:gd name="connsiteY13" fmla="*/ 2166826 h 2480556"/>
                <a:gd name="connsiteX14" fmla="*/ 159199 w 1143173"/>
                <a:gd name="connsiteY14" fmla="*/ 371036 h 2480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173" h="2480556">
                  <a:moveTo>
                    <a:pt x="0" y="371036"/>
                  </a:moveTo>
                  <a:lnTo>
                    <a:pt x="258506" y="0"/>
                  </a:lnTo>
                  <a:lnTo>
                    <a:pt x="517012" y="371036"/>
                  </a:lnTo>
                  <a:lnTo>
                    <a:pt x="367921" y="371036"/>
                  </a:lnTo>
                  <a:lnTo>
                    <a:pt x="367921" y="2147526"/>
                  </a:lnTo>
                  <a:cubicBezTo>
                    <a:pt x="367921" y="2208861"/>
                    <a:pt x="417643" y="2258583"/>
                    <a:pt x="478978" y="2258583"/>
                  </a:cubicBezTo>
                  <a:lnTo>
                    <a:pt x="823395" y="2258583"/>
                  </a:lnTo>
                  <a:cubicBezTo>
                    <a:pt x="884730" y="2258583"/>
                    <a:pt x="934452" y="2208861"/>
                    <a:pt x="934452" y="2147526"/>
                  </a:cubicBezTo>
                  <a:lnTo>
                    <a:pt x="934452" y="1039913"/>
                  </a:lnTo>
                  <a:lnTo>
                    <a:pt x="1143173" y="1248634"/>
                  </a:lnTo>
                  <a:lnTo>
                    <a:pt x="1143173" y="2166826"/>
                  </a:lnTo>
                  <a:cubicBezTo>
                    <a:pt x="1143173" y="2340094"/>
                    <a:pt x="1002711" y="2480556"/>
                    <a:pt x="829443" y="2480556"/>
                  </a:cubicBezTo>
                  <a:lnTo>
                    <a:pt x="472929" y="2480556"/>
                  </a:lnTo>
                  <a:cubicBezTo>
                    <a:pt x="299661" y="2480556"/>
                    <a:pt x="159199" y="2340094"/>
                    <a:pt x="159199" y="2166826"/>
                  </a:cubicBezTo>
                  <a:lnTo>
                    <a:pt x="159199" y="371036"/>
                  </a:lnTo>
                  <a:close/>
                </a:path>
              </a:pathLst>
            </a:custGeom>
            <a:solidFill>
              <a:srgbClr val="2A3D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0" name="图片 19"/>
            <p:cNvPicPr>
              <a:picLocks noChangeAspect="1"/>
            </p:cNvPicPr>
            <p:nvPr/>
          </p:nvPicPr>
          <p:blipFill rotWithShape="1">
            <a:blip r:embed="rId9">
              <a:biLevel thresh="75000"/>
              <a:extLst>
                <a:ext uri="{BEBA8EAE-BF5A-486C-A8C5-ECC9F3942E4B}">
                  <a14:imgProps xmlns:a14="http://schemas.microsoft.com/office/drawing/2010/main">
                    <a14:imgLayer r:embed="rId10">
                      <a14:imgEffect>
                        <a14:saturation sat="66000"/>
                      </a14:imgEffect>
                    </a14:imgLayer>
                  </a14:imgProps>
                </a:ext>
              </a:extLst>
            </a:blip>
            <a:srcRect t="76775"/>
            <a:stretch/>
          </p:blipFill>
          <p:spPr>
            <a:xfrm rot="18900000" flipV="1">
              <a:off x="4088236" y="3367367"/>
              <a:ext cx="769827" cy="151561"/>
            </a:xfrm>
            <a:prstGeom prst="rect">
              <a:avLst/>
            </a:prstGeom>
          </p:spPr>
        </p:pic>
        <p:sp>
          <p:nvSpPr>
            <p:cNvPr id="21" name="矩形 20"/>
            <p:cNvSpPr/>
            <p:nvPr/>
          </p:nvSpPr>
          <p:spPr>
            <a:xfrm>
              <a:off x="3311599" y="2765133"/>
              <a:ext cx="890516" cy="584775"/>
            </a:xfrm>
            <a:prstGeom prst="rect">
              <a:avLst/>
            </a:prstGeom>
          </p:spPr>
          <p:txBody>
            <a:bodyPr wrap="square">
              <a:spAutoFit/>
            </a:bodyPr>
            <a:lstStyle/>
            <a:p>
              <a:pPr algn="ctr"/>
              <a:r>
                <a:rPr lang="en-US" altLang="zh-CN" sz="3200" dirty="0">
                  <a:solidFill>
                    <a:srgbClr val="2A3D52"/>
                  </a:solidFill>
                  <a:latin typeface="Haettenschweiler" panose="020B0706040902060204" pitchFamily="34" charset="0"/>
                  <a:ea typeface="微软雅黑" panose="020B0503020204020204" pitchFamily="34" charset="-122"/>
                </a:rPr>
                <a:t>02</a:t>
              </a:r>
              <a:endParaRPr lang="zh-CN" altLang="en-US" sz="3200" dirty="0">
                <a:solidFill>
                  <a:srgbClr val="2A3D52"/>
                </a:solidFill>
                <a:latin typeface="Haettenschweiler" panose="020B0706040902060204" pitchFamily="34" charset="0"/>
                <a:ea typeface="微软雅黑" panose="020B0503020204020204" pitchFamily="34" charset="-122"/>
              </a:endParaRPr>
            </a:p>
          </p:txBody>
        </p:sp>
      </p:grpSp>
      <p:grpSp>
        <p:nvGrpSpPr>
          <p:cNvPr id="22" name="组合 21"/>
          <p:cNvGrpSpPr/>
          <p:nvPr/>
        </p:nvGrpSpPr>
        <p:grpSpPr>
          <a:xfrm>
            <a:off x="973140" y="3479220"/>
            <a:ext cx="2480556" cy="1143173"/>
            <a:chOff x="1302026" y="3909217"/>
            <a:chExt cx="2480556" cy="1143173"/>
          </a:xfrm>
        </p:grpSpPr>
        <p:sp>
          <p:nvSpPr>
            <p:cNvPr id="23" name="任意多边形 22"/>
            <p:cNvSpPr/>
            <p:nvPr/>
          </p:nvSpPr>
          <p:spPr>
            <a:xfrm rot="5400000">
              <a:off x="1970717" y="3240526"/>
              <a:ext cx="1143173" cy="2480556"/>
            </a:xfrm>
            <a:custGeom>
              <a:avLst/>
              <a:gdLst>
                <a:gd name="connsiteX0" fmla="*/ 0 w 1143173"/>
                <a:gd name="connsiteY0" fmla="*/ 371036 h 2480556"/>
                <a:gd name="connsiteX1" fmla="*/ 258506 w 1143173"/>
                <a:gd name="connsiteY1" fmla="*/ 0 h 2480556"/>
                <a:gd name="connsiteX2" fmla="*/ 517012 w 1143173"/>
                <a:gd name="connsiteY2" fmla="*/ 371036 h 2480556"/>
                <a:gd name="connsiteX3" fmla="*/ 367921 w 1143173"/>
                <a:gd name="connsiteY3" fmla="*/ 371036 h 2480556"/>
                <a:gd name="connsiteX4" fmla="*/ 367921 w 1143173"/>
                <a:gd name="connsiteY4" fmla="*/ 2147526 h 2480556"/>
                <a:gd name="connsiteX5" fmla="*/ 478978 w 1143173"/>
                <a:gd name="connsiteY5" fmla="*/ 2258583 h 2480556"/>
                <a:gd name="connsiteX6" fmla="*/ 823395 w 1143173"/>
                <a:gd name="connsiteY6" fmla="*/ 2258583 h 2480556"/>
                <a:gd name="connsiteX7" fmla="*/ 934452 w 1143173"/>
                <a:gd name="connsiteY7" fmla="*/ 2147526 h 2480556"/>
                <a:gd name="connsiteX8" fmla="*/ 934452 w 1143173"/>
                <a:gd name="connsiteY8" fmla="*/ 1039913 h 2480556"/>
                <a:gd name="connsiteX9" fmla="*/ 1143173 w 1143173"/>
                <a:gd name="connsiteY9" fmla="*/ 1248634 h 2480556"/>
                <a:gd name="connsiteX10" fmla="*/ 1143173 w 1143173"/>
                <a:gd name="connsiteY10" fmla="*/ 2166826 h 2480556"/>
                <a:gd name="connsiteX11" fmla="*/ 829443 w 1143173"/>
                <a:gd name="connsiteY11" fmla="*/ 2480556 h 2480556"/>
                <a:gd name="connsiteX12" fmla="*/ 472929 w 1143173"/>
                <a:gd name="connsiteY12" fmla="*/ 2480556 h 2480556"/>
                <a:gd name="connsiteX13" fmla="*/ 159199 w 1143173"/>
                <a:gd name="connsiteY13" fmla="*/ 2166826 h 2480556"/>
                <a:gd name="connsiteX14" fmla="*/ 159199 w 1143173"/>
                <a:gd name="connsiteY14" fmla="*/ 371036 h 2480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173" h="2480556">
                  <a:moveTo>
                    <a:pt x="0" y="371036"/>
                  </a:moveTo>
                  <a:lnTo>
                    <a:pt x="258506" y="0"/>
                  </a:lnTo>
                  <a:lnTo>
                    <a:pt x="517012" y="371036"/>
                  </a:lnTo>
                  <a:lnTo>
                    <a:pt x="367921" y="371036"/>
                  </a:lnTo>
                  <a:lnTo>
                    <a:pt x="367921" y="2147526"/>
                  </a:lnTo>
                  <a:cubicBezTo>
                    <a:pt x="367921" y="2208861"/>
                    <a:pt x="417643" y="2258583"/>
                    <a:pt x="478978" y="2258583"/>
                  </a:cubicBezTo>
                  <a:lnTo>
                    <a:pt x="823395" y="2258583"/>
                  </a:lnTo>
                  <a:cubicBezTo>
                    <a:pt x="884730" y="2258583"/>
                    <a:pt x="934452" y="2208861"/>
                    <a:pt x="934452" y="2147526"/>
                  </a:cubicBezTo>
                  <a:lnTo>
                    <a:pt x="934452" y="1039913"/>
                  </a:lnTo>
                  <a:lnTo>
                    <a:pt x="1143173" y="1248634"/>
                  </a:lnTo>
                  <a:lnTo>
                    <a:pt x="1143173" y="2166826"/>
                  </a:lnTo>
                  <a:cubicBezTo>
                    <a:pt x="1143173" y="2340094"/>
                    <a:pt x="1002711" y="2480556"/>
                    <a:pt x="829443" y="2480556"/>
                  </a:cubicBezTo>
                  <a:lnTo>
                    <a:pt x="472929" y="2480556"/>
                  </a:lnTo>
                  <a:cubicBezTo>
                    <a:pt x="299661" y="2480556"/>
                    <a:pt x="159199" y="2340094"/>
                    <a:pt x="159199" y="2166826"/>
                  </a:cubicBezTo>
                  <a:lnTo>
                    <a:pt x="159199" y="371036"/>
                  </a:lnTo>
                  <a:close/>
                </a:path>
              </a:pathLst>
            </a:custGeom>
            <a:solidFill>
              <a:srgbClr val="2A3D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4" name="图片 23"/>
            <p:cNvPicPr>
              <a:picLocks noChangeAspect="1"/>
            </p:cNvPicPr>
            <p:nvPr/>
          </p:nvPicPr>
          <p:blipFill rotWithShape="1">
            <a:blip r:embed="rId9">
              <a:biLevel thresh="75000"/>
              <a:extLst>
                <a:ext uri="{BEBA8EAE-BF5A-486C-A8C5-ECC9F3942E4B}">
                  <a14:imgProps xmlns:a14="http://schemas.microsoft.com/office/drawing/2010/main">
                    <a14:imgLayer r:embed="rId10">
                      <a14:imgEffect>
                        <a14:saturation sat="66000"/>
                      </a14:imgEffect>
                    </a14:imgLayer>
                  </a14:imgProps>
                </a:ext>
              </a:extLst>
            </a:blip>
            <a:srcRect t="76775"/>
            <a:stretch/>
          </p:blipFill>
          <p:spPr>
            <a:xfrm rot="18900000" flipV="1">
              <a:off x="2181970" y="4852946"/>
              <a:ext cx="769827" cy="151561"/>
            </a:xfrm>
            <a:prstGeom prst="rect">
              <a:avLst/>
            </a:prstGeom>
          </p:spPr>
        </p:pic>
        <p:sp>
          <p:nvSpPr>
            <p:cNvPr id="25" name="矩形 24"/>
            <p:cNvSpPr/>
            <p:nvPr/>
          </p:nvSpPr>
          <p:spPr>
            <a:xfrm>
              <a:off x="1395992" y="4241421"/>
              <a:ext cx="890516" cy="584775"/>
            </a:xfrm>
            <a:prstGeom prst="rect">
              <a:avLst/>
            </a:prstGeom>
          </p:spPr>
          <p:txBody>
            <a:bodyPr wrap="square">
              <a:spAutoFit/>
            </a:bodyPr>
            <a:lstStyle/>
            <a:p>
              <a:pPr algn="ctr"/>
              <a:r>
                <a:rPr lang="en-US" altLang="zh-CN" sz="3200" dirty="0">
                  <a:solidFill>
                    <a:srgbClr val="2A3D52"/>
                  </a:solidFill>
                  <a:latin typeface="Haettenschweiler" panose="020B0706040902060204" pitchFamily="34" charset="0"/>
                  <a:ea typeface="微软雅黑" panose="020B0503020204020204" pitchFamily="34" charset="-122"/>
                </a:rPr>
                <a:t>03</a:t>
              </a:r>
              <a:endParaRPr lang="zh-CN" altLang="en-US" sz="3200" dirty="0">
                <a:solidFill>
                  <a:srgbClr val="2A3D52"/>
                </a:solidFill>
                <a:latin typeface="Haettenschweiler" panose="020B0706040902060204" pitchFamily="34" charset="0"/>
                <a:ea typeface="微软雅黑" panose="020B0503020204020204" pitchFamily="34" charset="-122"/>
              </a:endParaRPr>
            </a:p>
          </p:txBody>
        </p:sp>
      </p:grpSp>
      <p:grpSp>
        <p:nvGrpSpPr>
          <p:cNvPr id="26" name="组合 25"/>
          <p:cNvGrpSpPr/>
          <p:nvPr/>
        </p:nvGrpSpPr>
        <p:grpSpPr>
          <a:xfrm>
            <a:off x="2168611" y="4418210"/>
            <a:ext cx="2480556" cy="1143173"/>
            <a:chOff x="3203715" y="4866688"/>
            <a:chExt cx="2480556" cy="1143173"/>
          </a:xfrm>
        </p:grpSpPr>
        <p:sp>
          <p:nvSpPr>
            <p:cNvPr id="27" name="任意多边形 26"/>
            <p:cNvSpPr/>
            <p:nvPr/>
          </p:nvSpPr>
          <p:spPr>
            <a:xfrm rot="5400000">
              <a:off x="3872406" y="4197997"/>
              <a:ext cx="1143173" cy="2480556"/>
            </a:xfrm>
            <a:custGeom>
              <a:avLst/>
              <a:gdLst>
                <a:gd name="connsiteX0" fmla="*/ 0 w 1143173"/>
                <a:gd name="connsiteY0" fmla="*/ 371036 h 2480556"/>
                <a:gd name="connsiteX1" fmla="*/ 258506 w 1143173"/>
                <a:gd name="connsiteY1" fmla="*/ 0 h 2480556"/>
                <a:gd name="connsiteX2" fmla="*/ 517012 w 1143173"/>
                <a:gd name="connsiteY2" fmla="*/ 371036 h 2480556"/>
                <a:gd name="connsiteX3" fmla="*/ 367921 w 1143173"/>
                <a:gd name="connsiteY3" fmla="*/ 371036 h 2480556"/>
                <a:gd name="connsiteX4" fmla="*/ 367921 w 1143173"/>
                <a:gd name="connsiteY4" fmla="*/ 2147526 h 2480556"/>
                <a:gd name="connsiteX5" fmla="*/ 478978 w 1143173"/>
                <a:gd name="connsiteY5" fmla="*/ 2258583 h 2480556"/>
                <a:gd name="connsiteX6" fmla="*/ 823395 w 1143173"/>
                <a:gd name="connsiteY6" fmla="*/ 2258583 h 2480556"/>
                <a:gd name="connsiteX7" fmla="*/ 934452 w 1143173"/>
                <a:gd name="connsiteY7" fmla="*/ 2147526 h 2480556"/>
                <a:gd name="connsiteX8" fmla="*/ 934452 w 1143173"/>
                <a:gd name="connsiteY8" fmla="*/ 1039913 h 2480556"/>
                <a:gd name="connsiteX9" fmla="*/ 1143173 w 1143173"/>
                <a:gd name="connsiteY9" fmla="*/ 1248634 h 2480556"/>
                <a:gd name="connsiteX10" fmla="*/ 1143173 w 1143173"/>
                <a:gd name="connsiteY10" fmla="*/ 2166826 h 2480556"/>
                <a:gd name="connsiteX11" fmla="*/ 829443 w 1143173"/>
                <a:gd name="connsiteY11" fmla="*/ 2480556 h 2480556"/>
                <a:gd name="connsiteX12" fmla="*/ 472929 w 1143173"/>
                <a:gd name="connsiteY12" fmla="*/ 2480556 h 2480556"/>
                <a:gd name="connsiteX13" fmla="*/ 159199 w 1143173"/>
                <a:gd name="connsiteY13" fmla="*/ 2166826 h 2480556"/>
                <a:gd name="connsiteX14" fmla="*/ 159199 w 1143173"/>
                <a:gd name="connsiteY14" fmla="*/ 371036 h 2480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173" h="2480556">
                  <a:moveTo>
                    <a:pt x="0" y="371036"/>
                  </a:moveTo>
                  <a:lnTo>
                    <a:pt x="258506" y="0"/>
                  </a:lnTo>
                  <a:lnTo>
                    <a:pt x="517012" y="371036"/>
                  </a:lnTo>
                  <a:lnTo>
                    <a:pt x="367921" y="371036"/>
                  </a:lnTo>
                  <a:lnTo>
                    <a:pt x="367921" y="2147526"/>
                  </a:lnTo>
                  <a:cubicBezTo>
                    <a:pt x="367921" y="2208861"/>
                    <a:pt x="417643" y="2258583"/>
                    <a:pt x="478978" y="2258583"/>
                  </a:cubicBezTo>
                  <a:lnTo>
                    <a:pt x="823395" y="2258583"/>
                  </a:lnTo>
                  <a:cubicBezTo>
                    <a:pt x="884730" y="2258583"/>
                    <a:pt x="934452" y="2208861"/>
                    <a:pt x="934452" y="2147526"/>
                  </a:cubicBezTo>
                  <a:lnTo>
                    <a:pt x="934452" y="1039913"/>
                  </a:lnTo>
                  <a:lnTo>
                    <a:pt x="1143173" y="1248634"/>
                  </a:lnTo>
                  <a:lnTo>
                    <a:pt x="1143173" y="2166826"/>
                  </a:lnTo>
                  <a:cubicBezTo>
                    <a:pt x="1143173" y="2340094"/>
                    <a:pt x="1002711" y="2480556"/>
                    <a:pt x="829443" y="2480556"/>
                  </a:cubicBezTo>
                  <a:lnTo>
                    <a:pt x="472929" y="2480556"/>
                  </a:lnTo>
                  <a:cubicBezTo>
                    <a:pt x="299661" y="2480556"/>
                    <a:pt x="159199" y="2340094"/>
                    <a:pt x="159199" y="2166826"/>
                  </a:cubicBezTo>
                  <a:lnTo>
                    <a:pt x="159199" y="371036"/>
                  </a:lnTo>
                  <a:close/>
                </a:path>
              </a:pathLst>
            </a:custGeom>
            <a:solidFill>
              <a:srgbClr val="2A3D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8" name="图片 27"/>
            <p:cNvPicPr>
              <a:picLocks noChangeAspect="1"/>
            </p:cNvPicPr>
            <p:nvPr/>
          </p:nvPicPr>
          <p:blipFill rotWithShape="1">
            <a:blip r:embed="rId9">
              <a:biLevel thresh="75000"/>
              <a:extLst>
                <a:ext uri="{BEBA8EAE-BF5A-486C-A8C5-ECC9F3942E4B}">
                  <a14:imgProps xmlns:a14="http://schemas.microsoft.com/office/drawing/2010/main">
                    <a14:imgLayer r:embed="rId10">
                      <a14:imgEffect>
                        <a14:saturation sat="66000"/>
                      </a14:imgEffect>
                    </a14:imgLayer>
                  </a14:imgProps>
                </a:ext>
              </a:extLst>
            </a:blip>
            <a:srcRect t="76775"/>
            <a:stretch/>
          </p:blipFill>
          <p:spPr>
            <a:xfrm rot="18900000" flipV="1">
              <a:off x="4063779" y="5830294"/>
              <a:ext cx="769827" cy="151561"/>
            </a:xfrm>
            <a:prstGeom prst="rect">
              <a:avLst/>
            </a:prstGeom>
          </p:spPr>
        </p:pic>
        <p:sp>
          <p:nvSpPr>
            <p:cNvPr id="29" name="矩形 28"/>
            <p:cNvSpPr/>
            <p:nvPr/>
          </p:nvSpPr>
          <p:spPr>
            <a:xfrm>
              <a:off x="3311599" y="5211845"/>
              <a:ext cx="890516" cy="584775"/>
            </a:xfrm>
            <a:prstGeom prst="rect">
              <a:avLst/>
            </a:prstGeom>
          </p:spPr>
          <p:txBody>
            <a:bodyPr wrap="square">
              <a:spAutoFit/>
            </a:bodyPr>
            <a:lstStyle/>
            <a:p>
              <a:pPr algn="ctr"/>
              <a:r>
                <a:rPr lang="en-US" altLang="zh-CN" sz="3200" dirty="0">
                  <a:solidFill>
                    <a:srgbClr val="2A3D52"/>
                  </a:solidFill>
                  <a:latin typeface="Haettenschweiler" panose="020B0706040902060204" pitchFamily="34" charset="0"/>
                  <a:ea typeface="微软雅黑" panose="020B0503020204020204" pitchFamily="34" charset="-122"/>
                </a:rPr>
                <a:t>04</a:t>
              </a:r>
              <a:endParaRPr lang="zh-CN" altLang="en-US" sz="3200" dirty="0">
                <a:solidFill>
                  <a:srgbClr val="2A3D52"/>
                </a:solidFill>
                <a:latin typeface="Haettenschweiler" panose="020B0706040902060204" pitchFamily="34" charset="0"/>
                <a:ea typeface="微软雅黑" panose="020B0503020204020204" pitchFamily="34" charset="-122"/>
              </a:endParaRPr>
            </a:p>
          </p:txBody>
        </p:sp>
      </p:grpSp>
      <p:sp>
        <p:nvSpPr>
          <p:cNvPr id="30" name="任意多边形 29"/>
          <p:cNvSpPr/>
          <p:nvPr/>
        </p:nvSpPr>
        <p:spPr>
          <a:xfrm flipV="1">
            <a:off x="1976920" y="2123291"/>
            <a:ext cx="5609359" cy="45719"/>
          </a:xfrm>
          <a:custGeom>
            <a:avLst/>
            <a:gdLst>
              <a:gd name="connsiteX0" fmla="*/ 0 w 5516218"/>
              <a:gd name="connsiteY0" fmla="*/ 0 h 0"/>
              <a:gd name="connsiteX1" fmla="*/ 5516218 w 5516218"/>
              <a:gd name="connsiteY1" fmla="*/ 0 h 0"/>
            </a:gdLst>
            <a:ahLst/>
            <a:cxnLst>
              <a:cxn ang="0">
                <a:pos x="connsiteX0" y="connsiteY0"/>
              </a:cxn>
              <a:cxn ang="0">
                <a:pos x="connsiteX1" y="connsiteY1"/>
              </a:cxn>
            </a:cxnLst>
            <a:rect l="l" t="t" r="r" b="b"/>
            <a:pathLst>
              <a:path w="5516218">
                <a:moveTo>
                  <a:pt x="0" y="0"/>
                </a:moveTo>
                <a:lnTo>
                  <a:pt x="5516218"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flipV="1">
            <a:off x="1857647" y="4116222"/>
            <a:ext cx="5799048" cy="45719"/>
          </a:xfrm>
          <a:custGeom>
            <a:avLst/>
            <a:gdLst>
              <a:gd name="connsiteX0" fmla="*/ 0 w 5516218"/>
              <a:gd name="connsiteY0" fmla="*/ 0 h 0"/>
              <a:gd name="connsiteX1" fmla="*/ 5516218 w 5516218"/>
              <a:gd name="connsiteY1" fmla="*/ 0 h 0"/>
            </a:gdLst>
            <a:ahLst/>
            <a:cxnLst>
              <a:cxn ang="0">
                <a:pos x="connsiteX0" y="connsiteY0"/>
              </a:cxn>
              <a:cxn ang="0">
                <a:pos x="connsiteX1" y="connsiteY1"/>
              </a:cxn>
            </a:cxnLst>
            <a:rect l="l" t="t" r="r" b="b"/>
            <a:pathLst>
              <a:path w="5516218">
                <a:moveTo>
                  <a:pt x="0" y="0"/>
                </a:moveTo>
                <a:lnTo>
                  <a:pt x="5516218"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flipV="1">
            <a:off x="3311598" y="3066097"/>
            <a:ext cx="4345099" cy="45719"/>
          </a:xfrm>
          <a:custGeom>
            <a:avLst/>
            <a:gdLst>
              <a:gd name="connsiteX0" fmla="*/ 0 w 3707296"/>
              <a:gd name="connsiteY0" fmla="*/ 0 h 0"/>
              <a:gd name="connsiteX1" fmla="*/ 3707296 w 3707296"/>
              <a:gd name="connsiteY1" fmla="*/ 0 h 0"/>
            </a:gdLst>
            <a:ahLst/>
            <a:cxnLst>
              <a:cxn ang="0">
                <a:pos x="connsiteX0" y="connsiteY0"/>
              </a:cxn>
              <a:cxn ang="0">
                <a:pos x="connsiteX1" y="connsiteY1"/>
              </a:cxn>
            </a:cxnLst>
            <a:rect l="l" t="t" r="r" b="b"/>
            <a:pathLst>
              <a:path w="3707296">
                <a:moveTo>
                  <a:pt x="0" y="0"/>
                </a:moveTo>
                <a:lnTo>
                  <a:pt x="3707296"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flipV="1">
            <a:off x="3040505" y="5046086"/>
            <a:ext cx="4590228" cy="58608"/>
          </a:xfrm>
          <a:custGeom>
            <a:avLst/>
            <a:gdLst>
              <a:gd name="connsiteX0" fmla="*/ 0 w 3707296"/>
              <a:gd name="connsiteY0" fmla="*/ 0 h 0"/>
              <a:gd name="connsiteX1" fmla="*/ 3707296 w 3707296"/>
              <a:gd name="connsiteY1" fmla="*/ 0 h 0"/>
            </a:gdLst>
            <a:ahLst/>
            <a:cxnLst>
              <a:cxn ang="0">
                <a:pos x="connsiteX0" y="connsiteY0"/>
              </a:cxn>
              <a:cxn ang="0">
                <a:pos x="connsiteX1" y="connsiteY1"/>
              </a:cxn>
            </a:cxnLst>
            <a:rect l="l" t="t" r="r" b="b"/>
            <a:pathLst>
              <a:path w="3707296">
                <a:moveTo>
                  <a:pt x="0" y="0"/>
                </a:moveTo>
                <a:lnTo>
                  <a:pt x="3707296"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7630733" y="1728026"/>
            <a:ext cx="1686680" cy="461665"/>
          </a:xfrm>
          <a:prstGeom prst="rect">
            <a:avLst/>
          </a:prstGeom>
          <a:noFill/>
          <a:effectLst/>
        </p:spPr>
        <p:txBody>
          <a:bodyPr wrap="none" rtlCol="0">
            <a:spAutoFit/>
          </a:bodyPr>
          <a:lstStyle/>
          <a:p>
            <a:r>
              <a:rPr lang="zh-CN" altLang="en-US">
                <a:solidFill>
                  <a:srgbClr val="004C80"/>
                </a:solidFill>
                <a:latin typeface="Helvetica" panose="020B0604020202030204" pitchFamily="34" charset="0"/>
                <a:ea typeface="微软雅黑" panose="020B0503020204020204" pitchFamily="34" charset="-122"/>
              </a:rPr>
              <a:t> </a:t>
            </a:r>
            <a:r>
              <a:rPr lang="vi-VN" altLang="zh-CN">
                <a:solidFill>
                  <a:srgbClr val="004C80"/>
                </a:solidFill>
                <a:latin typeface="Helvetica" panose="020B0604020202030204" pitchFamily="34" charset="0"/>
                <a:ea typeface="微软雅黑" panose="020B0503020204020204" pitchFamily="34" charset="-122"/>
              </a:rPr>
              <a:t>  </a:t>
            </a:r>
            <a:r>
              <a:rPr lang="vi-VN" altLang="zh-CN" sz="2400">
                <a:solidFill>
                  <a:schemeClr val="tx1">
                    <a:lumMod val="75000"/>
                    <a:lumOff val="25000"/>
                  </a:schemeClr>
                </a:solidFill>
                <a:latin typeface="Helvetica" panose="020B0604020202030204" pitchFamily="34" charset="0"/>
                <a:ea typeface="微软雅黑" panose="020B0503020204020204" pitchFamily="34" charset="-122"/>
              </a:rPr>
              <a:t>Lớp Font</a:t>
            </a:r>
            <a:endParaRPr lang="en-US" altLang="zh-CN" sz="2400" dirty="0">
              <a:solidFill>
                <a:schemeClr val="tx1">
                  <a:lumMod val="75000"/>
                  <a:lumOff val="25000"/>
                </a:schemeClr>
              </a:solidFill>
              <a:latin typeface="Helvetica" panose="020B0604020202030204" pitchFamily="34" charset="0"/>
              <a:ea typeface="微软雅黑" panose="020B0503020204020204" pitchFamily="34" charset="-122"/>
            </a:endParaRPr>
          </a:p>
        </p:txBody>
      </p:sp>
      <p:sp>
        <p:nvSpPr>
          <p:cNvPr id="2" name="TextBox 1">
            <a:extLst>
              <a:ext uri="{FF2B5EF4-FFF2-40B4-BE49-F238E27FC236}">
                <a16:creationId xmlns:a16="http://schemas.microsoft.com/office/drawing/2014/main" id="{31ED4A71-42C5-4144-A9F1-5F46160D96BD}"/>
              </a:ext>
            </a:extLst>
          </p:cNvPr>
          <p:cNvSpPr txBox="1"/>
          <p:nvPr/>
        </p:nvSpPr>
        <p:spPr>
          <a:xfrm>
            <a:off x="3687161" y="1705839"/>
            <a:ext cx="3397764" cy="461665"/>
          </a:xfrm>
          <a:prstGeom prst="rect">
            <a:avLst/>
          </a:prstGeom>
          <a:noFill/>
        </p:spPr>
        <p:txBody>
          <a:bodyPr wrap="square" rtlCol="0">
            <a:spAutoFit/>
          </a:bodyPr>
          <a:lstStyle/>
          <a:p>
            <a:r>
              <a:rPr lang="vi-VN" sz="2400"/>
              <a:t>Lớp tạo phông chữ</a:t>
            </a:r>
            <a:endParaRPr lang="en-US" sz="2400"/>
          </a:p>
        </p:txBody>
      </p:sp>
      <p:sp>
        <p:nvSpPr>
          <p:cNvPr id="3" name="TextBox 2">
            <a:extLst>
              <a:ext uri="{FF2B5EF4-FFF2-40B4-BE49-F238E27FC236}">
                <a16:creationId xmlns:a16="http://schemas.microsoft.com/office/drawing/2014/main" id="{197C40E8-EF3B-4408-BC93-8D8490A1F5B5}"/>
              </a:ext>
            </a:extLst>
          </p:cNvPr>
          <p:cNvSpPr txBox="1"/>
          <p:nvPr/>
        </p:nvSpPr>
        <p:spPr>
          <a:xfrm>
            <a:off x="4872208" y="2650152"/>
            <a:ext cx="3397764" cy="461665"/>
          </a:xfrm>
          <a:prstGeom prst="rect">
            <a:avLst/>
          </a:prstGeom>
          <a:noFill/>
        </p:spPr>
        <p:txBody>
          <a:bodyPr wrap="square" rtlCol="0">
            <a:spAutoFit/>
          </a:bodyPr>
          <a:lstStyle/>
          <a:p>
            <a:r>
              <a:rPr lang="vi-VN" sz="2400"/>
              <a:t>Lớp tạo màu sắc</a:t>
            </a:r>
            <a:endParaRPr lang="en-US" sz="2400"/>
          </a:p>
        </p:txBody>
      </p:sp>
      <p:sp>
        <p:nvSpPr>
          <p:cNvPr id="40" name="文本框 34">
            <a:extLst>
              <a:ext uri="{FF2B5EF4-FFF2-40B4-BE49-F238E27FC236}">
                <a16:creationId xmlns:a16="http://schemas.microsoft.com/office/drawing/2014/main" id="{B50D06C1-77A8-4A2E-9A36-1517B0A5DC4C}"/>
              </a:ext>
            </a:extLst>
          </p:cNvPr>
          <p:cNvSpPr txBox="1"/>
          <p:nvPr/>
        </p:nvSpPr>
        <p:spPr>
          <a:xfrm>
            <a:off x="7746696" y="2627159"/>
            <a:ext cx="1636987" cy="461665"/>
          </a:xfrm>
          <a:prstGeom prst="rect">
            <a:avLst/>
          </a:prstGeom>
          <a:noFill/>
          <a:effectLst/>
        </p:spPr>
        <p:txBody>
          <a:bodyPr wrap="none" rtlCol="0">
            <a:spAutoFit/>
          </a:bodyPr>
          <a:lstStyle/>
          <a:p>
            <a:r>
              <a:rPr lang="vi-VN" altLang="zh-CN" sz="2400">
                <a:solidFill>
                  <a:schemeClr val="tx1">
                    <a:lumMod val="75000"/>
                    <a:lumOff val="25000"/>
                  </a:schemeClr>
                </a:solidFill>
                <a:latin typeface="Helvetica" panose="020B0604020202030204" pitchFamily="34" charset="0"/>
                <a:ea typeface="微软雅黑" panose="020B0503020204020204" pitchFamily="34" charset="-122"/>
              </a:rPr>
              <a:t> Lớp Color</a:t>
            </a:r>
            <a:endParaRPr lang="en-US" altLang="zh-CN" sz="2400" dirty="0">
              <a:solidFill>
                <a:schemeClr val="tx1">
                  <a:lumMod val="75000"/>
                  <a:lumOff val="25000"/>
                </a:schemeClr>
              </a:solidFill>
              <a:latin typeface="Helvetica" panose="020B0604020202030204" pitchFamily="34" charset="0"/>
              <a:ea typeface="微软雅黑" panose="020B0503020204020204" pitchFamily="34" charset="-122"/>
            </a:endParaRPr>
          </a:p>
        </p:txBody>
      </p:sp>
      <p:sp>
        <p:nvSpPr>
          <p:cNvPr id="41" name="TextBox 40">
            <a:extLst>
              <a:ext uri="{FF2B5EF4-FFF2-40B4-BE49-F238E27FC236}">
                <a16:creationId xmlns:a16="http://schemas.microsoft.com/office/drawing/2014/main" id="{FAEE4BC2-3020-4EBE-BAB5-96EC7919D6D3}"/>
              </a:ext>
            </a:extLst>
          </p:cNvPr>
          <p:cNvSpPr txBox="1"/>
          <p:nvPr/>
        </p:nvSpPr>
        <p:spPr>
          <a:xfrm>
            <a:off x="3502856" y="3745801"/>
            <a:ext cx="4081329" cy="461665"/>
          </a:xfrm>
          <a:prstGeom prst="rect">
            <a:avLst/>
          </a:prstGeom>
          <a:noFill/>
        </p:spPr>
        <p:txBody>
          <a:bodyPr wrap="square" rtlCol="0">
            <a:spAutoFit/>
          </a:bodyPr>
          <a:lstStyle/>
          <a:p>
            <a:r>
              <a:rPr lang="vi-VN" sz="2400"/>
              <a:t>Lớp tải và hiển thị hình ảnh</a:t>
            </a:r>
            <a:endParaRPr lang="en-US" sz="2400"/>
          </a:p>
        </p:txBody>
      </p:sp>
      <p:sp>
        <p:nvSpPr>
          <p:cNvPr id="42" name="文本框 34">
            <a:extLst>
              <a:ext uri="{FF2B5EF4-FFF2-40B4-BE49-F238E27FC236}">
                <a16:creationId xmlns:a16="http://schemas.microsoft.com/office/drawing/2014/main" id="{05A995D5-ED08-4B77-A2A0-44D9194F5DD4}"/>
              </a:ext>
            </a:extLst>
          </p:cNvPr>
          <p:cNvSpPr txBox="1"/>
          <p:nvPr/>
        </p:nvSpPr>
        <p:spPr>
          <a:xfrm>
            <a:off x="7630733" y="3682020"/>
            <a:ext cx="3763403" cy="523220"/>
          </a:xfrm>
          <a:prstGeom prst="rect">
            <a:avLst/>
          </a:prstGeom>
          <a:noFill/>
          <a:effectLst/>
        </p:spPr>
        <p:txBody>
          <a:bodyPr wrap="none" rtlCol="0">
            <a:spAutoFit/>
          </a:bodyPr>
          <a:lstStyle/>
          <a:p>
            <a:r>
              <a:rPr lang="zh-CN" altLang="en-US" sz="2800">
                <a:solidFill>
                  <a:srgbClr val="004C80"/>
                </a:solidFill>
                <a:latin typeface="Helvetica" panose="020B0604020202030204" pitchFamily="34" charset="0"/>
                <a:ea typeface="微软雅黑" panose="020B0503020204020204" pitchFamily="34" charset="-122"/>
              </a:rPr>
              <a:t> </a:t>
            </a:r>
            <a:r>
              <a:rPr lang="vi-VN" altLang="zh-CN" sz="2800">
                <a:solidFill>
                  <a:srgbClr val="004C80"/>
                </a:solidFill>
                <a:latin typeface="Helvetica" panose="020B0604020202030204" pitchFamily="34" charset="0"/>
                <a:ea typeface="微软雅黑" panose="020B0503020204020204" pitchFamily="34" charset="-122"/>
              </a:rPr>
              <a:t> </a:t>
            </a:r>
            <a:r>
              <a:rPr lang="vi-VN" altLang="zh-CN" sz="2400">
                <a:solidFill>
                  <a:schemeClr val="tx1">
                    <a:lumMod val="75000"/>
                    <a:lumOff val="25000"/>
                  </a:schemeClr>
                </a:solidFill>
                <a:latin typeface="Helvetica" panose="020B0604020202030204" pitchFamily="34" charset="0"/>
                <a:ea typeface="微软雅黑" panose="020B0503020204020204" pitchFamily="34" charset="-122"/>
              </a:rPr>
              <a:t>Lớp Image &amp; ImageView</a:t>
            </a:r>
            <a:endParaRPr lang="en-US" altLang="zh-CN" sz="2400" dirty="0">
              <a:solidFill>
                <a:schemeClr val="tx1">
                  <a:lumMod val="75000"/>
                  <a:lumOff val="25000"/>
                </a:schemeClr>
              </a:solidFill>
              <a:latin typeface="Helvetica" panose="020B0604020202030204" pitchFamily="34" charset="0"/>
              <a:ea typeface="微软雅黑" panose="020B0503020204020204" pitchFamily="34" charset="-122"/>
            </a:endParaRPr>
          </a:p>
        </p:txBody>
      </p:sp>
      <p:sp>
        <p:nvSpPr>
          <p:cNvPr id="5" name="TextBox 4">
            <a:extLst>
              <a:ext uri="{FF2B5EF4-FFF2-40B4-BE49-F238E27FC236}">
                <a16:creationId xmlns:a16="http://schemas.microsoft.com/office/drawing/2014/main" id="{1B85049A-F6DE-4FB5-B16F-353C640648E7}"/>
              </a:ext>
            </a:extLst>
          </p:cNvPr>
          <p:cNvSpPr txBox="1"/>
          <p:nvPr/>
        </p:nvSpPr>
        <p:spPr>
          <a:xfrm>
            <a:off x="4539285" y="4675519"/>
            <a:ext cx="3988828" cy="461665"/>
          </a:xfrm>
          <a:prstGeom prst="rect">
            <a:avLst/>
          </a:prstGeom>
          <a:noFill/>
        </p:spPr>
        <p:txBody>
          <a:bodyPr wrap="square" rtlCol="0">
            <a:spAutoFit/>
          </a:bodyPr>
          <a:lstStyle/>
          <a:p>
            <a:r>
              <a:rPr lang="vi-VN" sz="2400"/>
              <a:t>Lớp hiển trị văn bản</a:t>
            </a:r>
            <a:endParaRPr lang="en-US" sz="2400"/>
          </a:p>
        </p:txBody>
      </p:sp>
      <p:sp>
        <p:nvSpPr>
          <p:cNvPr id="44" name="文本框 34">
            <a:extLst>
              <a:ext uri="{FF2B5EF4-FFF2-40B4-BE49-F238E27FC236}">
                <a16:creationId xmlns:a16="http://schemas.microsoft.com/office/drawing/2014/main" id="{A57A1B2A-D9C3-418C-8D6E-941429EE3487}"/>
              </a:ext>
            </a:extLst>
          </p:cNvPr>
          <p:cNvSpPr txBox="1"/>
          <p:nvPr/>
        </p:nvSpPr>
        <p:spPr>
          <a:xfrm>
            <a:off x="7844537" y="4570070"/>
            <a:ext cx="1845378" cy="461665"/>
          </a:xfrm>
          <a:prstGeom prst="rect">
            <a:avLst/>
          </a:prstGeom>
          <a:noFill/>
          <a:effectLst/>
        </p:spPr>
        <p:txBody>
          <a:bodyPr wrap="square" rtlCol="0">
            <a:spAutoFit/>
          </a:bodyPr>
          <a:lstStyle/>
          <a:p>
            <a:r>
              <a:rPr lang="vi-VN" altLang="zh-CN" sz="2400">
                <a:solidFill>
                  <a:schemeClr val="tx1">
                    <a:lumMod val="75000"/>
                    <a:lumOff val="25000"/>
                  </a:schemeClr>
                </a:solidFill>
                <a:latin typeface="Helvetica" panose="020B0604020202030204" pitchFamily="34" charset="0"/>
                <a:ea typeface="微软雅黑" panose="020B0503020204020204" pitchFamily="34" charset="-122"/>
              </a:rPr>
              <a:t>Lớp Text</a:t>
            </a:r>
            <a:endParaRPr lang="en-US" altLang="zh-CN" sz="2400" dirty="0">
              <a:solidFill>
                <a:schemeClr val="tx1">
                  <a:lumMod val="75000"/>
                  <a:lumOff val="25000"/>
                </a:schemeClr>
              </a:solidFill>
              <a:latin typeface="Helvetica" panose="020B0604020202030204" pitchFamily="34" charset="0"/>
              <a:ea typeface="微软雅黑" panose="020B0503020204020204" pitchFamily="34" charset="-122"/>
            </a:endParaRPr>
          </a:p>
        </p:txBody>
      </p:sp>
      <p:grpSp>
        <p:nvGrpSpPr>
          <p:cNvPr id="45" name="组合 25">
            <a:extLst>
              <a:ext uri="{FF2B5EF4-FFF2-40B4-BE49-F238E27FC236}">
                <a16:creationId xmlns:a16="http://schemas.microsoft.com/office/drawing/2014/main" id="{136C6BE7-09B8-4571-8096-7CA91D1B6329}"/>
              </a:ext>
            </a:extLst>
          </p:cNvPr>
          <p:cNvGrpSpPr/>
          <p:nvPr/>
        </p:nvGrpSpPr>
        <p:grpSpPr>
          <a:xfrm>
            <a:off x="956037" y="5577986"/>
            <a:ext cx="2480556" cy="1143173"/>
            <a:chOff x="3203715" y="4866688"/>
            <a:chExt cx="2480556" cy="1143173"/>
          </a:xfrm>
        </p:grpSpPr>
        <p:sp>
          <p:nvSpPr>
            <p:cNvPr id="46" name="任意多边形 26">
              <a:extLst>
                <a:ext uri="{FF2B5EF4-FFF2-40B4-BE49-F238E27FC236}">
                  <a16:creationId xmlns:a16="http://schemas.microsoft.com/office/drawing/2014/main" id="{C75D7F3D-6524-42A3-96CB-794C094D130A}"/>
                </a:ext>
              </a:extLst>
            </p:cNvPr>
            <p:cNvSpPr/>
            <p:nvPr/>
          </p:nvSpPr>
          <p:spPr>
            <a:xfrm rot="5400000">
              <a:off x="3872406" y="4197997"/>
              <a:ext cx="1143173" cy="2480556"/>
            </a:xfrm>
            <a:custGeom>
              <a:avLst/>
              <a:gdLst>
                <a:gd name="connsiteX0" fmla="*/ 0 w 1143173"/>
                <a:gd name="connsiteY0" fmla="*/ 371036 h 2480556"/>
                <a:gd name="connsiteX1" fmla="*/ 258506 w 1143173"/>
                <a:gd name="connsiteY1" fmla="*/ 0 h 2480556"/>
                <a:gd name="connsiteX2" fmla="*/ 517012 w 1143173"/>
                <a:gd name="connsiteY2" fmla="*/ 371036 h 2480556"/>
                <a:gd name="connsiteX3" fmla="*/ 367921 w 1143173"/>
                <a:gd name="connsiteY3" fmla="*/ 371036 h 2480556"/>
                <a:gd name="connsiteX4" fmla="*/ 367921 w 1143173"/>
                <a:gd name="connsiteY4" fmla="*/ 2147526 h 2480556"/>
                <a:gd name="connsiteX5" fmla="*/ 478978 w 1143173"/>
                <a:gd name="connsiteY5" fmla="*/ 2258583 h 2480556"/>
                <a:gd name="connsiteX6" fmla="*/ 823395 w 1143173"/>
                <a:gd name="connsiteY6" fmla="*/ 2258583 h 2480556"/>
                <a:gd name="connsiteX7" fmla="*/ 934452 w 1143173"/>
                <a:gd name="connsiteY7" fmla="*/ 2147526 h 2480556"/>
                <a:gd name="connsiteX8" fmla="*/ 934452 w 1143173"/>
                <a:gd name="connsiteY8" fmla="*/ 1039913 h 2480556"/>
                <a:gd name="connsiteX9" fmla="*/ 1143173 w 1143173"/>
                <a:gd name="connsiteY9" fmla="*/ 1248634 h 2480556"/>
                <a:gd name="connsiteX10" fmla="*/ 1143173 w 1143173"/>
                <a:gd name="connsiteY10" fmla="*/ 2166826 h 2480556"/>
                <a:gd name="connsiteX11" fmla="*/ 829443 w 1143173"/>
                <a:gd name="connsiteY11" fmla="*/ 2480556 h 2480556"/>
                <a:gd name="connsiteX12" fmla="*/ 472929 w 1143173"/>
                <a:gd name="connsiteY12" fmla="*/ 2480556 h 2480556"/>
                <a:gd name="connsiteX13" fmla="*/ 159199 w 1143173"/>
                <a:gd name="connsiteY13" fmla="*/ 2166826 h 2480556"/>
                <a:gd name="connsiteX14" fmla="*/ 159199 w 1143173"/>
                <a:gd name="connsiteY14" fmla="*/ 371036 h 2480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173" h="2480556">
                  <a:moveTo>
                    <a:pt x="0" y="371036"/>
                  </a:moveTo>
                  <a:lnTo>
                    <a:pt x="258506" y="0"/>
                  </a:lnTo>
                  <a:lnTo>
                    <a:pt x="517012" y="371036"/>
                  </a:lnTo>
                  <a:lnTo>
                    <a:pt x="367921" y="371036"/>
                  </a:lnTo>
                  <a:lnTo>
                    <a:pt x="367921" y="2147526"/>
                  </a:lnTo>
                  <a:cubicBezTo>
                    <a:pt x="367921" y="2208861"/>
                    <a:pt x="417643" y="2258583"/>
                    <a:pt x="478978" y="2258583"/>
                  </a:cubicBezTo>
                  <a:lnTo>
                    <a:pt x="823395" y="2258583"/>
                  </a:lnTo>
                  <a:cubicBezTo>
                    <a:pt x="884730" y="2258583"/>
                    <a:pt x="934452" y="2208861"/>
                    <a:pt x="934452" y="2147526"/>
                  </a:cubicBezTo>
                  <a:lnTo>
                    <a:pt x="934452" y="1039913"/>
                  </a:lnTo>
                  <a:lnTo>
                    <a:pt x="1143173" y="1248634"/>
                  </a:lnTo>
                  <a:lnTo>
                    <a:pt x="1143173" y="2166826"/>
                  </a:lnTo>
                  <a:cubicBezTo>
                    <a:pt x="1143173" y="2340094"/>
                    <a:pt x="1002711" y="2480556"/>
                    <a:pt x="829443" y="2480556"/>
                  </a:cubicBezTo>
                  <a:lnTo>
                    <a:pt x="472929" y="2480556"/>
                  </a:lnTo>
                  <a:cubicBezTo>
                    <a:pt x="299661" y="2480556"/>
                    <a:pt x="159199" y="2340094"/>
                    <a:pt x="159199" y="2166826"/>
                  </a:cubicBezTo>
                  <a:lnTo>
                    <a:pt x="159199" y="371036"/>
                  </a:lnTo>
                  <a:close/>
                </a:path>
              </a:pathLst>
            </a:custGeom>
            <a:solidFill>
              <a:srgbClr val="2A3D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7" name="图片 27">
              <a:extLst>
                <a:ext uri="{FF2B5EF4-FFF2-40B4-BE49-F238E27FC236}">
                  <a16:creationId xmlns:a16="http://schemas.microsoft.com/office/drawing/2014/main" id="{C6A2BDFA-B326-4FFB-BF20-DD8449E49175}"/>
                </a:ext>
              </a:extLst>
            </p:cNvPr>
            <p:cNvPicPr>
              <a:picLocks noChangeAspect="1"/>
            </p:cNvPicPr>
            <p:nvPr/>
          </p:nvPicPr>
          <p:blipFill rotWithShape="1">
            <a:blip r:embed="rId9">
              <a:biLevel thresh="75000"/>
              <a:extLst>
                <a:ext uri="{BEBA8EAE-BF5A-486C-A8C5-ECC9F3942E4B}">
                  <a14:imgProps xmlns:a14="http://schemas.microsoft.com/office/drawing/2010/main">
                    <a14:imgLayer r:embed="rId10">
                      <a14:imgEffect>
                        <a14:saturation sat="66000"/>
                      </a14:imgEffect>
                    </a14:imgLayer>
                  </a14:imgProps>
                </a:ext>
              </a:extLst>
            </a:blip>
            <a:srcRect t="76775"/>
            <a:stretch/>
          </p:blipFill>
          <p:spPr>
            <a:xfrm rot="18900000" flipV="1">
              <a:off x="4063779" y="5830294"/>
              <a:ext cx="769827" cy="151561"/>
            </a:xfrm>
            <a:prstGeom prst="rect">
              <a:avLst/>
            </a:prstGeom>
          </p:spPr>
        </p:pic>
        <p:sp>
          <p:nvSpPr>
            <p:cNvPr id="48" name="矩形 28">
              <a:extLst>
                <a:ext uri="{FF2B5EF4-FFF2-40B4-BE49-F238E27FC236}">
                  <a16:creationId xmlns:a16="http://schemas.microsoft.com/office/drawing/2014/main" id="{71D6A150-4C2A-4715-936E-4BD8A6A61F3A}"/>
                </a:ext>
              </a:extLst>
            </p:cNvPr>
            <p:cNvSpPr/>
            <p:nvPr/>
          </p:nvSpPr>
          <p:spPr>
            <a:xfrm>
              <a:off x="3311599" y="5211845"/>
              <a:ext cx="890516" cy="584775"/>
            </a:xfrm>
            <a:prstGeom prst="rect">
              <a:avLst/>
            </a:prstGeom>
          </p:spPr>
          <p:txBody>
            <a:bodyPr wrap="square">
              <a:spAutoFit/>
            </a:bodyPr>
            <a:lstStyle/>
            <a:p>
              <a:pPr algn="ctr"/>
              <a:r>
                <a:rPr lang="vi-VN" altLang="zh-CN" sz="3200">
                  <a:solidFill>
                    <a:srgbClr val="2A3D52"/>
                  </a:solidFill>
                  <a:latin typeface="Haettenschweiler" panose="020B0706040902060204" pitchFamily="34" charset="0"/>
                  <a:ea typeface="微软雅黑" panose="020B0503020204020204" pitchFamily="34" charset="-122"/>
                </a:rPr>
                <a:t>05</a:t>
              </a:r>
              <a:endParaRPr lang="zh-CN" altLang="en-US" sz="3200" dirty="0">
                <a:solidFill>
                  <a:srgbClr val="2A3D52"/>
                </a:solidFill>
                <a:latin typeface="Haettenschweiler" panose="020B0706040902060204" pitchFamily="34" charset="0"/>
                <a:ea typeface="微软雅黑" panose="020B0503020204020204" pitchFamily="34" charset="-122"/>
              </a:endParaRPr>
            </a:p>
          </p:txBody>
        </p:sp>
      </p:grpSp>
      <p:sp>
        <p:nvSpPr>
          <p:cNvPr id="49" name="任意多边形 32">
            <a:extLst>
              <a:ext uri="{FF2B5EF4-FFF2-40B4-BE49-F238E27FC236}">
                <a16:creationId xmlns:a16="http://schemas.microsoft.com/office/drawing/2014/main" id="{BC867F7E-1B03-46B9-8D7D-042095B2A5FE}"/>
              </a:ext>
            </a:extLst>
          </p:cNvPr>
          <p:cNvSpPr/>
          <p:nvPr/>
        </p:nvSpPr>
        <p:spPr>
          <a:xfrm flipV="1">
            <a:off x="1857647" y="6190056"/>
            <a:ext cx="5863699" cy="45719"/>
          </a:xfrm>
          <a:custGeom>
            <a:avLst/>
            <a:gdLst>
              <a:gd name="connsiteX0" fmla="*/ 0 w 3707296"/>
              <a:gd name="connsiteY0" fmla="*/ 0 h 0"/>
              <a:gd name="connsiteX1" fmla="*/ 3707296 w 3707296"/>
              <a:gd name="connsiteY1" fmla="*/ 0 h 0"/>
            </a:gdLst>
            <a:ahLst/>
            <a:cxnLst>
              <a:cxn ang="0">
                <a:pos x="connsiteX0" y="connsiteY0"/>
              </a:cxn>
              <a:cxn ang="0">
                <a:pos x="connsiteX1" y="connsiteY1"/>
              </a:cxn>
            </a:cxnLst>
            <a:rect l="l" t="t" r="r" b="b"/>
            <a:pathLst>
              <a:path w="3707296">
                <a:moveTo>
                  <a:pt x="0" y="0"/>
                </a:moveTo>
                <a:lnTo>
                  <a:pt x="3707296"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a:extLst>
              <a:ext uri="{FF2B5EF4-FFF2-40B4-BE49-F238E27FC236}">
                <a16:creationId xmlns:a16="http://schemas.microsoft.com/office/drawing/2014/main" id="{05BA5795-AA0B-441B-9D94-0A7231C1D6FF}"/>
              </a:ext>
            </a:extLst>
          </p:cNvPr>
          <p:cNvSpPr txBox="1"/>
          <p:nvPr/>
        </p:nvSpPr>
        <p:spPr>
          <a:xfrm>
            <a:off x="3311598" y="5765060"/>
            <a:ext cx="4670763" cy="461665"/>
          </a:xfrm>
          <a:prstGeom prst="rect">
            <a:avLst/>
          </a:prstGeom>
          <a:noFill/>
        </p:spPr>
        <p:txBody>
          <a:bodyPr wrap="square" rtlCol="0">
            <a:spAutoFit/>
          </a:bodyPr>
          <a:lstStyle/>
          <a:p>
            <a:r>
              <a:rPr lang="vi-VN" sz="2400"/>
              <a:t>Lớp tải và hiển thị video &amp; audio</a:t>
            </a:r>
            <a:endParaRPr lang="en-US" sz="2400"/>
          </a:p>
        </p:txBody>
      </p:sp>
      <p:sp>
        <p:nvSpPr>
          <p:cNvPr id="51" name="文本框 34">
            <a:extLst>
              <a:ext uri="{FF2B5EF4-FFF2-40B4-BE49-F238E27FC236}">
                <a16:creationId xmlns:a16="http://schemas.microsoft.com/office/drawing/2014/main" id="{C920409E-AAD0-4BFA-8C1C-4D4A7C6D34E7}"/>
              </a:ext>
            </a:extLst>
          </p:cNvPr>
          <p:cNvSpPr txBox="1"/>
          <p:nvPr/>
        </p:nvSpPr>
        <p:spPr>
          <a:xfrm>
            <a:off x="7844537" y="5407228"/>
            <a:ext cx="4979631" cy="830997"/>
          </a:xfrm>
          <a:prstGeom prst="rect">
            <a:avLst/>
          </a:prstGeom>
          <a:noFill/>
          <a:effectLst/>
        </p:spPr>
        <p:txBody>
          <a:bodyPr wrap="square" rtlCol="0">
            <a:spAutoFit/>
          </a:bodyPr>
          <a:lstStyle/>
          <a:p>
            <a:r>
              <a:rPr lang="vi-VN" altLang="zh-CN" sz="2400">
                <a:solidFill>
                  <a:schemeClr val="tx1">
                    <a:lumMod val="75000"/>
                    <a:lumOff val="25000"/>
                  </a:schemeClr>
                </a:solidFill>
                <a:latin typeface="Helvetica" panose="020B0604020202030204" pitchFamily="34" charset="0"/>
                <a:ea typeface="微软雅黑" panose="020B0503020204020204" pitchFamily="34" charset="-122"/>
              </a:rPr>
              <a:t>Lớp Media, MediaPlayer, MediaView</a:t>
            </a:r>
            <a:endParaRPr lang="en-US" altLang="zh-CN" sz="2400" dirty="0">
              <a:solidFill>
                <a:schemeClr val="tx1">
                  <a:lumMod val="75000"/>
                  <a:lumOff val="25000"/>
                </a:schemeClr>
              </a:solidFill>
              <a:latin typeface="Helvetica" panose="020B0604020202030204" pitchFamily="34" charset="0"/>
              <a:ea typeface="微软雅黑" panose="020B0503020204020204" pitchFamily="34" charset="-122"/>
            </a:endParaRPr>
          </a:p>
        </p:txBody>
      </p:sp>
    </p:spTree>
    <p:extLst>
      <p:ext uri="{BB962C8B-B14F-4D97-AF65-F5344CB8AC3E}">
        <p14:creationId xmlns:p14="http://schemas.microsoft.com/office/powerpoint/2010/main" val="3881517479"/>
      </p:ext>
    </p:extLst>
  </p:cSld>
  <p:clrMapOvr>
    <a:masterClrMapping/>
  </p:clrMapOvr>
  <mc:AlternateContent xmlns:mc="http://schemas.openxmlformats.org/markup-compatibility/2006" xmlns:p15="http://schemas.microsoft.com/office/powerpoint/2012/main">
    <mc:Choice Requires="p15">
      <p:transition spd="slow"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p:stCondLst>
                              <p:cond delay="1000"/>
                            </p:stCondLst>
                            <p:childTnLst>
                              <p:par>
                                <p:cTn id="14" presetID="16" presetClass="entr" presetSubtype="21" fill="hold" nodeType="after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Effect transition="in" filter="barn(inVertical)">
                                      <p:cBhvr>
                                        <p:cTn id="16" dur="500"/>
                                        <p:tgtEl>
                                          <p:spTgt spid="2">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par>
                          <p:cTn id="20" fill="hold">
                            <p:stCondLst>
                              <p:cond delay="1500"/>
                            </p:stCondLst>
                            <p:childTnLst>
                              <p:par>
                                <p:cTn id="21" presetID="2" presetClass="entr" presetSubtype="8"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2" presetClass="entr" presetSubtype="8"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arn(inVertical)">
                                      <p:cBhvr>
                                        <p:cTn id="31" dur="5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childTnLst>
                          </p:cTn>
                        </p:par>
                        <p:par>
                          <p:cTn id="35" fill="hold">
                            <p:stCondLst>
                              <p:cond delay="2500"/>
                            </p:stCondLst>
                            <p:childTnLst>
                              <p:par>
                                <p:cTn id="36" presetID="2" presetClass="entr" presetSubtype="8"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500" fill="hold"/>
                                        <p:tgtEl>
                                          <p:spTgt spid="22"/>
                                        </p:tgtEl>
                                        <p:attrNameLst>
                                          <p:attrName>ppt_x</p:attrName>
                                        </p:attrNameLst>
                                      </p:cBhvr>
                                      <p:tavLst>
                                        <p:tav tm="0">
                                          <p:val>
                                            <p:strVal val="0-#ppt_w/2"/>
                                          </p:val>
                                        </p:tav>
                                        <p:tav tm="100000">
                                          <p:val>
                                            <p:strVal val="#ppt_x"/>
                                          </p:val>
                                        </p:tav>
                                      </p:tavLst>
                                    </p:anim>
                                    <p:anim calcmode="lin" valueType="num">
                                      <p:cBhvr additive="base">
                                        <p:cTn id="39" dur="500" fill="hold"/>
                                        <p:tgtEl>
                                          <p:spTgt spid="22"/>
                                        </p:tgtEl>
                                        <p:attrNameLst>
                                          <p:attrName>ppt_y</p:attrName>
                                        </p:attrNameLst>
                                      </p:cBhvr>
                                      <p:tavLst>
                                        <p:tav tm="0">
                                          <p:val>
                                            <p:strVal val="#ppt_y"/>
                                          </p:val>
                                        </p:tav>
                                        <p:tav tm="100000">
                                          <p:val>
                                            <p:strVal val="#ppt_y"/>
                                          </p:val>
                                        </p:tav>
                                      </p:tavLst>
                                    </p:anim>
                                  </p:childTnLst>
                                </p:cTn>
                              </p:par>
                              <p:par>
                                <p:cTn id="40" presetID="22" presetClass="entr" presetSubtype="8"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500"/>
                                        <p:tgtEl>
                                          <p:spTgt spid="31"/>
                                        </p:tgtEl>
                                      </p:cBhvr>
                                    </p:animEffect>
                                  </p:childTnLst>
                                </p:cTn>
                              </p:par>
                            </p:childTnLst>
                          </p:cTn>
                        </p:par>
                        <p:par>
                          <p:cTn id="43" fill="hold">
                            <p:stCondLst>
                              <p:cond delay="3000"/>
                            </p:stCondLst>
                            <p:childTnLst>
                              <p:par>
                                <p:cTn id="44" presetID="16" presetClass="entr" presetSubtype="21" fill="hold" grpId="0"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barn(inVertical)">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par>
                          <p:cTn id="50" fill="hold">
                            <p:stCondLst>
                              <p:cond delay="3500"/>
                            </p:stCondLst>
                            <p:childTnLst>
                              <p:par>
                                <p:cTn id="51" presetID="2" presetClass="entr" presetSubtype="8" fill="hold" nodeType="after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0-#ppt_w/2"/>
                                          </p:val>
                                        </p:tav>
                                        <p:tav tm="100000">
                                          <p:val>
                                            <p:strVal val="#ppt_x"/>
                                          </p:val>
                                        </p:tav>
                                      </p:tavLst>
                                    </p:anim>
                                    <p:anim calcmode="lin" valueType="num">
                                      <p:cBhvr additive="base">
                                        <p:cTn id="54" dur="500" fill="hold"/>
                                        <p:tgtEl>
                                          <p:spTgt spid="26"/>
                                        </p:tgtEl>
                                        <p:attrNameLst>
                                          <p:attrName>ppt_y</p:attrName>
                                        </p:attrNameLst>
                                      </p:cBhvr>
                                      <p:tavLst>
                                        <p:tav tm="0">
                                          <p:val>
                                            <p:strVal val="#ppt_y"/>
                                          </p:val>
                                        </p:tav>
                                        <p:tav tm="100000">
                                          <p:val>
                                            <p:strVal val="#ppt_y"/>
                                          </p:val>
                                        </p:tav>
                                      </p:tavLst>
                                    </p:anim>
                                  </p:childTnLst>
                                </p:cTn>
                              </p:par>
                              <p:par>
                                <p:cTn id="55" presetID="22" presetClass="entr" presetSubtype="8"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left)">
                                      <p:cBhvr>
                                        <p:cTn id="57" dur="500"/>
                                        <p:tgtEl>
                                          <p:spTgt spid="33"/>
                                        </p:tgtEl>
                                      </p:cBhvr>
                                    </p:animEffect>
                                  </p:childTnLst>
                                </p:cTn>
                              </p:par>
                            </p:childTnLst>
                          </p:cTn>
                        </p:par>
                        <p:par>
                          <p:cTn id="58" fill="hold">
                            <p:stCondLst>
                              <p:cond delay="4000"/>
                            </p:stCondLst>
                            <p:childTnLst>
                              <p:par>
                                <p:cTn id="59" presetID="16" presetClass="entr" presetSubtype="21" fill="hold" grpId="0"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barn(inVertical)">
                                      <p:cBhvr>
                                        <p:cTn id="61" dur="500"/>
                                        <p:tgtEl>
                                          <p:spTgt spid="5"/>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childTnLst>
                          </p:cTn>
                        </p:par>
                        <p:par>
                          <p:cTn id="65" fill="hold">
                            <p:stCondLst>
                              <p:cond delay="5000"/>
                            </p:stCondLst>
                            <p:childTnLst>
                              <p:par>
                                <p:cTn id="66" presetID="2" presetClass="entr" presetSubtype="8" fill="hold" nodeType="afterEffect">
                                  <p:stCondLst>
                                    <p:cond delay="0"/>
                                  </p:stCondLst>
                                  <p:childTnLst>
                                    <p:set>
                                      <p:cBhvr>
                                        <p:cTn id="67" dur="1" fill="hold">
                                          <p:stCondLst>
                                            <p:cond delay="0"/>
                                          </p:stCondLst>
                                        </p:cTn>
                                        <p:tgtEl>
                                          <p:spTgt spid="45"/>
                                        </p:tgtEl>
                                        <p:attrNameLst>
                                          <p:attrName>style.visibility</p:attrName>
                                        </p:attrNameLst>
                                      </p:cBhvr>
                                      <p:to>
                                        <p:strVal val="visible"/>
                                      </p:to>
                                    </p:set>
                                    <p:anim calcmode="lin" valueType="num">
                                      <p:cBhvr additive="base">
                                        <p:cTn id="68" dur="500" fill="hold"/>
                                        <p:tgtEl>
                                          <p:spTgt spid="45"/>
                                        </p:tgtEl>
                                        <p:attrNameLst>
                                          <p:attrName>ppt_x</p:attrName>
                                        </p:attrNameLst>
                                      </p:cBhvr>
                                      <p:tavLst>
                                        <p:tav tm="0">
                                          <p:val>
                                            <p:strVal val="0-#ppt_w/2"/>
                                          </p:val>
                                        </p:tav>
                                        <p:tav tm="100000">
                                          <p:val>
                                            <p:strVal val="#ppt_x"/>
                                          </p:val>
                                        </p:tav>
                                      </p:tavLst>
                                    </p:anim>
                                    <p:anim calcmode="lin" valueType="num">
                                      <p:cBhvr additive="base">
                                        <p:cTn id="69" dur="500" fill="hold"/>
                                        <p:tgtEl>
                                          <p:spTgt spid="45"/>
                                        </p:tgtEl>
                                        <p:attrNameLst>
                                          <p:attrName>ppt_y</p:attrName>
                                        </p:attrNameLst>
                                      </p:cBhvr>
                                      <p:tavLst>
                                        <p:tav tm="0">
                                          <p:val>
                                            <p:strVal val="#ppt_y"/>
                                          </p:val>
                                        </p:tav>
                                        <p:tav tm="100000">
                                          <p:val>
                                            <p:strVal val="#ppt_y"/>
                                          </p:val>
                                        </p:tav>
                                      </p:tavLst>
                                    </p:anim>
                                  </p:childTnLst>
                                </p:cTn>
                              </p:par>
                              <p:par>
                                <p:cTn id="70" presetID="22" presetClass="entr" presetSubtype="8" fill="hold" grpId="0" nodeType="with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wipe(left)">
                                      <p:cBhvr>
                                        <p:cTn id="72" dur="500"/>
                                        <p:tgtEl>
                                          <p:spTgt spid="49"/>
                                        </p:tgtEl>
                                      </p:cBhvr>
                                    </p:animEffect>
                                  </p:childTnLst>
                                </p:cTn>
                              </p:par>
                            </p:childTnLst>
                          </p:cTn>
                        </p:par>
                        <p:par>
                          <p:cTn id="73" fill="hold">
                            <p:stCondLst>
                              <p:cond delay="5500"/>
                            </p:stCondLst>
                            <p:childTnLst>
                              <p:par>
                                <p:cTn id="74" presetID="16" presetClass="entr" presetSubtype="21" fill="hold" grpId="0" nodeType="after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barn(inVertical)">
                                      <p:cBhvr>
                                        <p:cTn id="76" dur="500"/>
                                        <p:tgtEl>
                                          <p:spTgt spid="6"/>
                                        </p:tgtEl>
                                      </p:cBhvr>
                                    </p:animEffect>
                                  </p:childTnLst>
                                </p:cTn>
                              </p:par>
                              <p:par>
                                <p:cTn id="77" presetID="10" presetClass="entr" presetSubtype="0" fill="hold" grpId="0" nodeType="withEffect">
                                  <p:stCondLst>
                                    <p:cond delay="50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5" grpId="0"/>
      <p:bldP spid="3" grpId="0"/>
      <p:bldP spid="40" grpId="0"/>
      <p:bldP spid="41" grpId="0"/>
      <p:bldP spid="42" grpId="0"/>
      <p:bldP spid="5" grpId="0"/>
      <p:bldP spid="44" grpId="0"/>
      <p:bldP spid="49" grpId="0" animBg="1"/>
      <p:bldP spid="6" grpId="0"/>
      <p:bldP spid="5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2584153" y="242157"/>
            <a:ext cx="7614585" cy="769441"/>
          </a:xfrm>
          <a:prstGeom prst="rect">
            <a:avLst/>
          </a:prstGeom>
          <a:noFill/>
          <a:effectLst/>
        </p:spPr>
        <p:txBody>
          <a:bodyPr wrap="none" rtlCol="0">
            <a:spAutoFit/>
          </a:bodyPr>
          <a:lstStyle/>
          <a:p>
            <a:r>
              <a:rPr lang="vi-VN" altLang="zh-CN" sz="4400" b="1">
                <a:solidFill>
                  <a:srgbClr val="2A3D52"/>
                </a:solidFill>
                <a:latin typeface="Helvetica" panose="020B0604020202030204" pitchFamily="34" charset="0"/>
                <a:ea typeface="幼圆" panose="02010509060101010101" pitchFamily="49" charset="-122"/>
              </a:rPr>
              <a:t>Giới thiệu chung về JavaFX</a:t>
            </a:r>
            <a:endParaRPr lang="zh-CN" altLang="en-US" sz="4400" b="1" dirty="0">
              <a:solidFill>
                <a:srgbClr val="2A3D52"/>
              </a:solidFill>
              <a:latin typeface="Helvetica" panose="020B0604020202030204" pitchFamily="34" charset="0"/>
              <a:ea typeface="幼圆" panose="02010509060101010101" pitchFamily="49" charset="-122"/>
            </a:endParaRPr>
          </a:p>
        </p:txBody>
      </p:sp>
      <p:sp>
        <p:nvSpPr>
          <p:cNvPr id="15" name="Oval 6"/>
          <p:cNvSpPr>
            <a:spLocks noChangeArrowheads="1"/>
          </p:cNvSpPr>
          <p:nvPr/>
        </p:nvSpPr>
        <p:spPr bwMode="auto">
          <a:xfrm flipH="1">
            <a:off x="1595779" y="2041690"/>
            <a:ext cx="4256012" cy="4254425"/>
          </a:xfrm>
          <a:prstGeom prst="ellipse">
            <a:avLst/>
          </a:prstGeom>
          <a:noFill/>
          <a:ln w="11" cap="flat">
            <a:solidFill>
              <a:schemeClr val="accent3"/>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04" tIns="45702" rIns="91404" bIns="45702" numCol="1" anchor="t" anchorCtr="0" compatLnSpc="1">
            <a:prstTxWarp prst="textNoShape">
              <a:avLst/>
            </a:prstTxWarp>
          </a:bodyPr>
          <a:lstStyle/>
          <a:p>
            <a:endParaRPr lang="zh-CN" altLang="en-US" sz="1799">
              <a:latin typeface="Helvetica" panose="020B0604020202030204" pitchFamily="34" charset="0"/>
            </a:endParaRPr>
          </a:p>
        </p:txBody>
      </p:sp>
      <p:sp>
        <p:nvSpPr>
          <p:cNvPr id="16" name="Line 16"/>
          <p:cNvSpPr>
            <a:spLocks noChangeShapeType="1"/>
          </p:cNvSpPr>
          <p:nvPr/>
        </p:nvSpPr>
        <p:spPr bwMode="auto">
          <a:xfrm flipH="1">
            <a:off x="3254329" y="2655764"/>
            <a:ext cx="791260" cy="804904"/>
          </a:xfrm>
          <a:prstGeom prst="line">
            <a:avLst/>
          </a:prstGeom>
          <a:noFill/>
          <a:ln w="19050" cap="flat">
            <a:solidFill>
              <a:srgbClr val="4F4D63"/>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bodyPr>
          <a:lstStyle/>
          <a:p>
            <a:endParaRPr lang="zh-CN" altLang="en-US" sz="1799">
              <a:latin typeface="Helvetica" panose="020B0604020202030204" pitchFamily="34" charset="0"/>
            </a:endParaRPr>
          </a:p>
        </p:txBody>
      </p:sp>
      <p:sp>
        <p:nvSpPr>
          <p:cNvPr id="17" name="Line 17"/>
          <p:cNvSpPr>
            <a:spLocks noChangeShapeType="1"/>
          </p:cNvSpPr>
          <p:nvPr/>
        </p:nvSpPr>
        <p:spPr bwMode="auto">
          <a:xfrm flipH="1" flipV="1">
            <a:off x="3363468" y="4374711"/>
            <a:ext cx="1709708" cy="404204"/>
          </a:xfrm>
          <a:prstGeom prst="line">
            <a:avLst/>
          </a:prstGeom>
          <a:noFill/>
          <a:ln w="19050" cap="flat">
            <a:solidFill>
              <a:srgbClr val="4F4D63"/>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bodyPr>
          <a:lstStyle/>
          <a:p>
            <a:endParaRPr lang="zh-CN" altLang="en-US" sz="1799">
              <a:latin typeface="Helvetica" panose="020B0604020202030204" pitchFamily="34" charset="0"/>
            </a:endParaRPr>
          </a:p>
        </p:txBody>
      </p:sp>
      <p:sp>
        <p:nvSpPr>
          <p:cNvPr id="18" name="Line 18"/>
          <p:cNvSpPr>
            <a:spLocks noChangeShapeType="1"/>
          </p:cNvSpPr>
          <p:nvPr/>
        </p:nvSpPr>
        <p:spPr bwMode="auto">
          <a:xfrm flipH="1">
            <a:off x="3404396" y="3487953"/>
            <a:ext cx="1664376" cy="409273"/>
          </a:xfrm>
          <a:prstGeom prst="line">
            <a:avLst/>
          </a:prstGeom>
          <a:noFill/>
          <a:ln w="19050" cap="flat">
            <a:solidFill>
              <a:srgbClr val="4F4D63"/>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bodyPr>
          <a:lstStyle/>
          <a:p>
            <a:endParaRPr lang="zh-CN" altLang="en-US" sz="1799">
              <a:latin typeface="Helvetica" panose="020B0604020202030204" pitchFamily="34" charset="0"/>
            </a:endParaRPr>
          </a:p>
        </p:txBody>
      </p:sp>
      <p:sp>
        <p:nvSpPr>
          <p:cNvPr id="19" name="Oval 10"/>
          <p:cNvSpPr>
            <a:spLocks noChangeArrowheads="1"/>
          </p:cNvSpPr>
          <p:nvPr/>
        </p:nvSpPr>
        <p:spPr bwMode="auto">
          <a:xfrm flipH="1">
            <a:off x="3881218" y="1716378"/>
            <a:ext cx="1037820" cy="1037820"/>
          </a:xfrm>
          <a:prstGeom prst="ellipse">
            <a:avLst/>
          </a:prstGeom>
          <a:solidFill>
            <a:srgbClr val="2A3D52"/>
          </a:solidFill>
          <a:ln>
            <a:noFill/>
          </a:ln>
        </p:spPr>
        <p:txBody>
          <a:bodyPr vert="horz" wrap="square" lIns="91404" tIns="45702" rIns="91404" bIns="45702" numCol="1" anchor="t" anchorCtr="0" compatLnSpc="1">
            <a:prstTxWarp prst="textNoShape">
              <a:avLst/>
            </a:prstTxWarp>
          </a:bodyPr>
          <a:lstStyle/>
          <a:p>
            <a:endParaRPr lang="zh-CN" altLang="en-US" sz="1799">
              <a:solidFill>
                <a:srgbClr val="F8F8F8"/>
              </a:solidFill>
              <a:latin typeface="Helvetica" panose="020B0604020202030204" pitchFamily="34" charset="0"/>
            </a:endParaRPr>
          </a:p>
        </p:txBody>
      </p:sp>
      <p:sp>
        <p:nvSpPr>
          <p:cNvPr id="21" name="Oval 12"/>
          <p:cNvSpPr>
            <a:spLocks noChangeArrowheads="1"/>
          </p:cNvSpPr>
          <p:nvPr/>
        </p:nvSpPr>
        <p:spPr bwMode="auto">
          <a:xfrm flipH="1">
            <a:off x="5141965" y="2815963"/>
            <a:ext cx="1037820" cy="1037820"/>
          </a:xfrm>
          <a:prstGeom prst="ellipse">
            <a:avLst/>
          </a:prstGeom>
          <a:solidFill>
            <a:srgbClr val="2A3D52"/>
          </a:solidFill>
          <a:ln>
            <a:noFill/>
          </a:ln>
        </p:spPr>
        <p:txBody>
          <a:bodyPr vert="horz" wrap="square" lIns="91404" tIns="45702" rIns="91404" bIns="45702" numCol="1" anchor="t" anchorCtr="0" compatLnSpc="1">
            <a:prstTxWarp prst="textNoShape">
              <a:avLst/>
            </a:prstTxWarp>
          </a:bodyPr>
          <a:lstStyle/>
          <a:p>
            <a:endParaRPr lang="zh-CN" altLang="en-US" sz="1799">
              <a:solidFill>
                <a:srgbClr val="F8F8F8"/>
              </a:solidFill>
              <a:latin typeface="Helvetica" panose="020B0604020202030204" pitchFamily="34" charset="0"/>
            </a:endParaRPr>
          </a:p>
        </p:txBody>
      </p:sp>
      <p:sp>
        <p:nvSpPr>
          <p:cNvPr id="23" name="Oval 11"/>
          <p:cNvSpPr>
            <a:spLocks noChangeArrowheads="1"/>
          </p:cNvSpPr>
          <p:nvPr/>
        </p:nvSpPr>
        <p:spPr bwMode="auto">
          <a:xfrm flipH="1">
            <a:off x="5061196" y="4504040"/>
            <a:ext cx="1037820" cy="1039406"/>
          </a:xfrm>
          <a:prstGeom prst="ellipse">
            <a:avLst/>
          </a:prstGeom>
          <a:solidFill>
            <a:srgbClr val="2A3D52"/>
          </a:solidFill>
          <a:ln>
            <a:noFill/>
          </a:ln>
        </p:spPr>
        <p:txBody>
          <a:bodyPr vert="horz" wrap="square" lIns="91404" tIns="45702" rIns="91404" bIns="45702" numCol="1" anchor="t" anchorCtr="0" compatLnSpc="1">
            <a:prstTxWarp prst="textNoShape">
              <a:avLst/>
            </a:prstTxWarp>
          </a:bodyPr>
          <a:lstStyle/>
          <a:p>
            <a:endParaRPr lang="zh-CN" altLang="en-US" sz="1799">
              <a:solidFill>
                <a:srgbClr val="F8F8F8"/>
              </a:solidFill>
              <a:latin typeface="Helvetica" panose="020B0604020202030204" pitchFamily="34" charset="0"/>
            </a:endParaRPr>
          </a:p>
        </p:txBody>
      </p:sp>
      <p:sp>
        <p:nvSpPr>
          <p:cNvPr id="25" name="Oval 8"/>
          <p:cNvSpPr>
            <a:spLocks noChangeArrowheads="1"/>
          </p:cNvSpPr>
          <p:nvPr/>
        </p:nvSpPr>
        <p:spPr bwMode="auto">
          <a:xfrm flipH="1">
            <a:off x="834860" y="2887685"/>
            <a:ext cx="2410093" cy="2410091"/>
          </a:xfrm>
          <a:prstGeom prst="ellipse">
            <a:avLst/>
          </a:prstGeom>
          <a:solidFill>
            <a:srgbClr val="2A3D52">
              <a:alpha val="30000"/>
            </a:srgbClr>
          </a:solidFill>
          <a:ln>
            <a:noFill/>
          </a:ln>
        </p:spPr>
        <p:txBody>
          <a:bodyPr vert="horz" wrap="square" lIns="91404" tIns="45702" rIns="91404" bIns="45702" numCol="1" anchor="t" anchorCtr="0" compatLnSpc="1">
            <a:prstTxWarp prst="textNoShape">
              <a:avLst/>
            </a:prstTxWarp>
          </a:bodyPr>
          <a:lstStyle/>
          <a:p>
            <a:endParaRPr lang="zh-CN" altLang="en-US" sz="1799">
              <a:latin typeface="Helvetica" panose="020B0604020202030204" pitchFamily="34" charset="0"/>
            </a:endParaRPr>
          </a:p>
        </p:txBody>
      </p:sp>
      <p:sp>
        <p:nvSpPr>
          <p:cNvPr id="26" name="Oval 9"/>
          <p:cNvSpPr>
            <a:spLocks noChangeArrowheads="1"/>
          </p:cNvSpPr>
          <p:nvPr/>
        </p:nvSpPr>
        <p:spPr bwMode="auto">
          <a:xfrm flipH="1">
            <a:off x="1025097" y="3077921"/>
            <a:ext cx="2029620" cy="2031207"/>
          </a:xfrm>
          <a:prstGeom prst="ellipse">
            <a:avLst/>
          </a:prstGeom>
          <a:solidFill>
            <a:srgbClr val="2A3D52"/>
          </a:solidFill>
          <a:ln>
            <a:noFill/>
          </a:ln>
        </p:spPr>
        <p:txBody>
          <a:bodyPr vert="horz" wrap="square" lIns="91404" tIns="45702" rIns="91404" bIns="45702" numCol="1" anchor="t" anchorCtr="0" compatLnSpc="1">
            <a:prstTxWarp prst="textNoShape">
              <a:avLst/>
            </a:prstTxWarp>
          </a:bodyPr>
          <a:lstStyle/>
          <a:p>
            <a:endParaRPr lang="zh-CN" altLang="en-US" sz="1799">
              <a:latin typeface="Helvetica" panose="020B0604020202030204" pitchFamily="34" charset="0"/>
            </a:endParaRPr>
          </a:p>
        </p:txBody>
      </p:sp>
      <p:sp>
        <p:nvSpPr>
          <p:cNvPr id="27" name="Oval 11"/>
          <p:cNvSpPr>
            <a:spLocks noChangeArrowheads="1"/>
          </p:cNvSpPr>
          <p:nvPr/>
        </p:nvSpPr>
        <p:spPr bwMode="auto">
          <a:xfrm flipH="1">
            <a:off x="3894859" y="5597697"/>
            <a:ext cx="1037820" cy="1039406"/>
          </a:xfrm>
          <a:prstGeom prst="ellipse">
            <a:avLst/>
          </a:prstGeom>
          <a:solidFill>
            <a:srgbClr val="2A3D52"/>
          </a:solidFill>
          <a:ln>
            <a:noFill/>
          </a:ln>
        </p:spPr>
        <p:txBody>
          <a:bodyPr vert="horz" wrap="square" lIns="91404" tIns="45702" rIns="91404" bIns="45702" numCol="1" anchor="t" anchorCtr="0" compatLnSpc="1">
            <a:prstTxWarp prst="textNoShape">
              <a:avLst/>
            </a:prstTxWarp>
          </a:bodyPr>
          <a:lstStyle/>
          <a:p>
            <a:endParaRPr lang="zh-CN" altLang="en-US" sz="1799">
              <a:solidFill>
                <a:srgbClr val="F8F8F8"/>
              </a:solidFill>
              <a:latin typeface="Helvetica" panose="020B0604020202030204" pitchFamily="34" charset="0"/>
            </a:endParaRPr>
          </a:p>
        </p:txBody>
      </p:sp>
      <p:sp>
        <p:nvSpPr>
          <p:cNvPr id="29" name="Line 16"/>
          <p:cNvSpPr>
            <a:spLocks noChangeShapeType="1"/>
          </p:cNvSpPr>
          <p:nvPr/>
        </p:nvSpPr>
        <p:spPr bwMode="auto">
          <a:xfrm flipH="1" flipV="1">
            <a:off x="3240687" y="4920408"/>
            <a:ext cx="791260" cy="804904"/>
          </a:xfrm>
          <a:prstGeom prst="line">
            <a:avLst/>
          </a:prstGeom>
          <a:noFill/>
          <a:ln w="19050" cap="flat">
            <a:solidFill>
              <a:srgbClr val="4F4D63"/>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04" tIns="45702" rIns="91404" bIns="45702" numCol="1" anchor="t" anchorCtr="0" compatLnSpc="1">
            <a:prstTxWarp prst="textNoShape">
              <a:avLst/>
            </a:prstTxWarp>
          </a:bodyPr>
          <a:lstStyle/>
          <a:p>
            <a:endParaRPr lang="zh-CN" altLang="en-US" sz="1799">
              <a:latin typeface="Helvetica" panose="020B0604020202030204" pitchFamily="34" charset="0"/>
            </a:endParaRPr>
          </a:p>
        </p:txBody>
      </p:sp>
      <p:sp>
        <p:nvSpPr>
          <p:cNvPr id="35" name="TextBox 19"/>
          <p:cNvSpPr txBox="1"/>
          <p:nvPr/>
        </p:nvSpPr>
        <p:spPr>
          <a:xfrm>
            <a:off x="5046786" y="1835178"/>
            <a:ext cx="5549435" cy="400110"/>
          </a:xfrm>
          <a:prstGeom prst="rect">
            <a:avLst/>
          </a:prstGeom>
          <a:noFill/>
        </p:spPr>
        <p:txBody>
          <a:bodyPr wrap="square" rtlCol="0">
            <a:spAutoFit/>
          </a:bodyPr>
          <a:lstStyle/>
          <a:p>
            <a:pPr algn="just">
              <a:buNone/>
            </a:pPr>
            <a:r>
              <a:rPr lang="vi-VN" altLang="zh-CN" sz="2000" dirty="0">
                <a:solidFill>
                  <a:schemeClr val="tx1">
                    <a:lumMod val="85000"/>
                    <a:lumOff val="15000"/>
                  </a:schemeClr>
                </a:solidFill>
                <a:latin typeface="Helvetica" panose="020B0604020202030204" pitchFamily="34" charset="0"/>
                <a:ea typeface="微软雅黑" panose="020B0503020204020204" pitchFamily="34" charset="-122"/>
              </a:rPr>
              <a:t>Là một thư viện lập trình giao diện </a:t>
            </a:r>
          </a:p>
        </p:txBody>
      </p:sp>
      <p:sp>
        <p:nvSpPr>
          <p:cNvPr id="36" name="TextBox 20"/>
          <p:cNvSpPr txBox="1"/>
          <p:nvPr/>
        </p:nvSpPr>
        <p:spPr>
          <a:xfrm>
            <a:off x="5152859" y="5942172"/>
            <a:ext cx="5988202" cy="707886"/>
          </a:xfrm>
          <a:prstGeom prst="rect">
            <a:avLst/>
          </a:prstGeom>
          <a:noFill/>
        </p:spPr>
        <p:txBody>
          <a:bodyPr wrap="square" rtlCol="0">
            <a:spAutoFit/>
          </a:bodyPr>
          <a:lstStyle/>
          <a:p>
            <a:pPr algn="just">
              <a:buNone/>
            </a:pPr>
            <a:r>
              <a:rPr lang="vi-VN" altLang="zh-CN" sz="2000">
                <a:solidFill>
                  <a:schemeClr val="tx1">
                    <a:lumMod val="85000"/>
                    <a:lumOff val="15000"/>
                  </a:schemeClr>
                </a:solidFill>
                <a:latin typeface="Helvetica" panose="020B0604020202030204" pitchFamily="34" charset="0"/>
                <a:ea typeface="微软雅黑" panose="020B0503020204020204" pitchFamily="34" charset="-122"/>
              </a:rPr>
              <a:t>Phát triển các ứng dụng GUI phong phú chạy được trên nhiều nền tảng như </a:t>
            </a:r>
            <a:r>
              <a:rPr lang="en-US" sz="2000"/>
              <a:t>Web, Mobile, Desktop</a:t>
            </a:r>
            <a:endParaRPr lang="en-US" altLang="zh-CN" sz="2000">
              <a:solidFill>
                <a:schemeClr val="tx1">
                  <a:lumMod val="85000"/>
                  <a:lumOff val="15000"/>
                </a:schemeClr>
              </a:solidFill>
              <a:latin typeface="Helvetica" panose="020B0604020202030204" pitchFamily="34" charset="0"/>
              <a:ea typeface="微软雅黑" panose="020B0503020204020204" pitchFamily="34" charset="-122"/>
            </a:endParaRPr>
          </a:p>
        </p:txBody>
      </p:sp>
      <p:sp>
        <p:nvSpPr>
          <p:cNvPr id="37" name="TextBox 21"/>
          <p:cNvSpPr txBox="1"/>
          <p:nvPr/>
        </p:nvSpPr>
        <p:spPr>
          <a:xfrm>
            <a:off x="6179785" y="4669800"/>
            <a:ext cx="5391644" cy="707886"/>
          </a:xfrm>
          <a:prstGeom prst="rect">
            <a:avLst/>
          </a:prstGeom>
          <a:noFill/>
        </p:spPr>
        <p:txBody>
          <a:bodyPr wrap="square" rtlCol="0">
            <a:spAutoFit/>
          </a:bodyPr>
          <a:lstStyle/>
          <a:p>
            <a:pPr algn="just">
              <a:buNone/>
            </a:pPr>
            <a:r>
              <a:rPr lang="vi-VN" altLang="zh-CN" sz="2000">
                <a:solidFill>
                  <a:schemeClr val="tx1">
                    <a:lumMod val="85000"/>
                    <a:lumOff val="15000"/>
                  </a:schemeClr>
                </a:solidFill>
                <a:latin typeface="Helvetica" panose="020B0604020202030204" pitchFamily="34" charset="0"/>
                <a:ea typeface="微软雅黑" panose="020B0503020204020204" pitchFamily="34" charset="-122"/>
              </a:rPr>
              <a:t>Hỗ trợ, phát triển mạnh mẽ và linh hoạt hơn Swing và AWT</a:t>
            </a:r>
            <a:endParaRPr lang="en-US" altLang="zh-CN" sz="2000" dirty="0">
              <a:solidFill>
                <a:schemeClr val="tx1">
                  <a:lumMod val="85000"/>
                  <a:lumOff val="15000"/>
                </a:schemeClr>
              </a:solidFill>
              <a:latin typeface="Helvetica" panose="020B0604020202030204" pitchFamily="34" charset="0"/>
              <a:ea typeface="微软雅黑" panose="020B0503020204020204" pitchFamily="34" charset="-122"/>
            </a:endParaRPr>
          </a:p>
        </p:txBody>
      </p:sp>
      <p:sp>
        <p:nvSpPr>
          <p:cNvPr id="39" name="TextBox 23"/>
          <p:cNvSpPr txBox="1"/>
          <p:nvPr/>
        </p:nvSpPr>
        <p:spPr>
          <a:xfrm>
            <a:off x="1133571" y="3769564"/>
            <a:ext cx="1800493" cy="646331"/>
          </a:xfrm>
          <a:prstGeom prst="rect">
            <a:avLst/>
          </a:prstGeom>
          <a:noFill/>
        </p:spPr>
        <p:txBody>
          <a:bodyPr wrap="none" rtlCol="0">
            <a:spAutoFit/>
          </a:bodyPr>
          <a:lstStyle/>
          <a:p>
            <a:r>
              <a:rPr lang="vi-VN" altLang="zh-CN" sz="3600" b="1">
                <a:solidFill>
                  <a:schemeClr val="bg1"/>
                </a:solidFill>
                <a:latin typeface="Helvetica" panose="020B0604020202030204" pitchFamily="34" charset="0"/>
                <a:ea typeface="微软雅黑" panose="020B0503020204020204" pitchFamily="34" charset="-122"/>
              </a:rPr>
              <a:t>JavaFX</a:t>
            </a:r>
            <a:endParaRPr lang="zh-CN" altLang="en-US" sz="3600" b="1" dirty="0">
              <a:solidFill>
                <a:schemeClr val="bg1"/>
              </a:solidFill>
              <a:latin typeface="Helvetica" panose="020B0604020202030204" pitchFamily="34" charset="0"/>
              <a:ea typeface="微软雅黑" panose="020B0503020204020204" pitchFamily="34" charset="-122"/>
            </a:endParaRPr>
          </a:p>
        </p:txBody>
      </p:sp>
      <p:sp>
        <p:nvSpPr>
          <p:cNvPr id="31" name="TextBox 11">
            <a:extLst>
              <a:ext uri="{FF2B5EF4-FFF2-40B4-BE49-F238E27FC236}">
                <a16:creationId xmlns:a16="http://schemas.microsoft.com/office/drawing/2014/main" id="{FCEB2C1C-2BA6-4B64-A08C-190D45D96EBD}"/>
              </a:ext>
            </a:extLst>
          </p:cNvPr>
          <p:cNvSpPr txBox="1"/>
          <p:nvPr/>
        </p:nvSpPr>
        <p:spPr>
          <a:xfrm flipH="1">
            <a:off x="3972313" y="1700702"/>
            <a:ext cx="812000" cy="1015663"/>
          </a:xfrm>
          <a:prstGeom prst="rect">
            <a:avLst/>
          </a:prstGeom>
          <a:noFill/>
        </p:spPr>
        <p:txBody>
          <a:bodyPr wrap="square" rtlCol="0">
            <a:spAutoFit/>
          </a:bodyPr>
          <a:lstStyle/>
          <a:p>
            <a:pPr algn="ctr"/>
            <a:r>
              <a:rPr lang="vi-VN" altLang="zh-CN" sz="6000" b="1">
                <a:solidFill>
                  <a:srgbClr val="F8F8F8"/>
                </a:solidFill>
                <a:latin typeface="Helvetica" panose="020B0604020202030204" pitchFamily="34" charset="0"/>
                <a:ea typeface="微软雅黑" panose="020B0503020204020204" pitchFamily="34" charset="-122"/>
              </a:rPr>
              <a:t>1</a:t>
            </a:r>
            <a:endParaRPr lang="zh-CN" altLang="en-US" sz="6000" b="1" dirty="0">
              <a:solidFill>
                <a:srgbClr val="F8F8F8"/>
              </a:solidFill>
              <a:latin typeface="Helvetica" panose="020B0604020202030204" pitchFamily="34" charset="0"/>
              <a:ea typeface="微软雅黑" panose="020B0503020204020204" pitchFamily="34" charset="-122"/>
            </a:endParaRPr>
          </a:p>
        </p:txBody>
      </p:sp>
      <p:sp>
        <p:nvSpPr>
          <p:cNvPr id="32" name="TextBox 11">
            <a:extLst>
              <a:ext uri="{FF2B5EF4-FFF2-40B4-BE49-F238E27FC236}">
                <a16:creationId xmlns:a16="http://schemas.microsoft.com/office/drawing/2014/main" id="{A3A2B3A8-9B95-43A4-A7F6-BB85FDE2336F}"/>
              </a:ext>
            </a:extLst>
          </p:cNvPr>
          <p:cNvSpPr txBox="1"/>
          <p:nvPr/>
        </p:nvSpPr>
        <p:spPr>
          <a:xfrm flipH="1">
            <a:off x="5254875" y="2817890"/>
            <a:ext cx="812000" cy="1015663"/>
          </a:xfrm>
          <a:prstGeom prst="rect">
            <a:avLst/>
          </a:prstGeom>
          <a:noFill/>
        </p:spPr>
        <p:txBody>
          <a:bodyPr wrap="square" rtlCol="0">
            <a:spAutoFit/>
          </a:bodyPr>
          <a:lstStyle/>
          <a:p>
            <a:pPr algn="ctr"/>
            <a:r>
              <a:rPr lang="vi-VN" altLang="zh-CN" sz="6000" b="1">
                <a:solidFill>
                  <a:srgbClr val="F8F8F8"/>
                </a:solidFill>
                <a:latin typeface="Helvetica" panose="020B0604020202030204" pitchFamily="34" charset="0"/>
                <a:ea typeface="微软雅黑" panose="020B0503020204020204" pitchFamily="34" charset="-122"/>
              </a:rPr>
              <a:t>2</a:t>
            </a:r>
            <a:endParaRPr lang="zh-CN" altLang="en-US" sz="6000" b="1" dirty="0">
              <a:solidFill>
                <a:srgbClr val="F8F8F8"/>
              </a:solidFill>
              <a:latin typeface="Helvetica" panose="020B0604020202030204" pitchFamily="34" charset="0"/>
              <a:ea typeface="微软雅黑" panose="020B0503020204020204" pitchFamily="34" charset="-122"/>
            </a:endParaRPr>
          </a:p>
        </p:txBody>
      </p:sp>
      <p:sp>
        <p:nvSpPr>
          <p:cNvPr id="33" name="TextBox 11">
            <a:extLst>
              <a:ext uri="{FF2B5EF4-FFF2-40B4-BE49-F238E27FC236}">
                <a16:creationId xmlns:a16="http://schemas.microsoft.com/office/drawing/2014/main" id="{EB72386B-4CC2-437E-9E5C-CE0BB91C9EBF}"/>
              </a:ext>
            </a:extLst>
          </p:cNvPr>
          <p:cNvSpPr txBox="1"/>
          <p:nvPr/>
        </p:nvSpPr>
        <p:spPr>
          <a:xfrm flipH="1">
            <a:off x="5188411" y="4483810"/>
            <a:ext cx="812000" cy="1015663"/>
          </a:xfrm>
          <a:prstGeom prst="rect">
            <a:avLst/>
          </a:prstGeom>
          <a:noFill/>
        </p:spPr>
        <p:txBody>
          <a:bodyPr wrap="square" rtlCol="0">
            <a:spAutoFit/>
          </a:bodyPr>
          <a:lstStyle/>
          <a:p>
            <a:pPr algn="ctr"/>
            <a:r>
              <a:rPr lang="vi-VN" altLang="zh-CN" sz="6000" b="1">
                <a:solidFill>
                  <a:srgbClr val="F8F8F8"/>
                </a:solidFill>
                <a:latin typeface="Helvetica" panose="020B0604020202030204" pitchFamily="34" charset="0"/>
                <a:ea typeface="微软雅黑" panose="020B0503020204020204" pitchFamily="34" charset="-122"/>
              </a:rPr>
              <a:t>3</a:t>
            </a:r>
            <a:endParaRPr lang="zh-CN" altLang="en-US" sz="6000" b="1" dirty="0">
              <a:solidFill>
                <a:srgbClr val="F8F8F8"/>
              </a:solidFill>
              <a:latin typeface="Helvetica" panose="020B0604020202030204" pitchFamily="34" charset="0"/>
              <a:ea typeface="微软雅黑" panose="020B0503020204020204" pitchFamily="34" charset="-122"/>
            </a:endParaRPr>
          </a:p>
        </p:txBody>
      </p:sp>
      <p:sp>
        <p:nvSpPr>
          <p:cNvPr id="41" name="TextBox 11">
            <a:extLst>
              <a:ext uri="{FF2B5EF4-FFF2-40B4-BE49-F238E27FC236}">
                <a16:creationId xmlns:a16="http://schemas.microsoft.com/office/drawing/2014/main" id="{54DFCB9C-BA37-4EF7-9221-57A1AEED9FD3}"/>
              </a:ext>
            </a:extLst>
          </p:cNvPr>
          <p:cNvSpPr txBox="1"/>
          <p:nvPr/>
        </p:nvSpPr>
        <p:spPr>
          <a:xfrm flipH="1">
            <a:off x="4000148" y="5615993"/>
            <a:ext cx="812000" cy="1015663"/>
          </a:xfrm>
          <a:prstGeom prst="rect">
            <a:avLst/>
          </a:prstGeom>
          <a:noFill/>
        </p:spPr>
        <p:txBody>
          <a:bodyPr wrap="square" rtlCol="0">
            <a:spAutoFit/>
          </a:bodyPr>
          <a:lstStyle/>
          <a:p>
            <a:pPr algn="ctr"/>
            <a:r>
              <a:rPr lang="vi-VN" altLang="zh-CN" sz="6000" b="1">
                <a:solidFill>
                  <a:srgbClr val="F8F8F8"/>
                </a:solidFill>
                <a:latin typeface="Helvetica" panose="020B0604020202030204" pitchFamily="34" charset="0"/>
                <a:ea typeface="微软雅黑" panose="020B0503020204020204" pitchFamily="34" charset="-122"/>
              </a:rPr>
              <a:t>4</a:t>
            </a:r>
            <a:endParaRPr lang="zh-CN" altLang="en-US" sz="6000" b="1" dirty="0">
              <a:solidFill>
                <a:srgbClr val="F8F8F8"/>
              </a:solidFill>
              <a:latin typeface="Helvetica" panose="020B0604020202030204" pitchFamily="34" charset="0"/>
              <a:ea typeface="微软雅黑" panose="020B0503020204020204" pitchFamily="34" charset="-122"/>
            </a:endParaRPr>
          </a:p>
        </p:txBody>
      </p:sp>
      <p:sp>
        <p:nvSpPr>
          <p:cNvPr id="42" name="TextBox 22">
            <a:extLst>
              <a:ext uri="{FF2B5EF4-FFF2-40B4-BE49-F238E27FC236}">
                <a16:creationId xmlns:a16="http://schemas.microsoft.com/office/drawing/2014/main" id="{7DDAFCE8-A7EC-42E0-AED0-418F9FEB3BC4}"/>
              </a:ext>
            </a:extLst>
          </p:cNvPr>
          <p:cNvSpPr txBox="1"/>
          <p:nvPr/>
        </p:nvSpPr>
        <p:spPr>
          <a:xfrm>
            <a:off x="6179785" y="2927139"/>
            <a:ext cx="5177355" cy="707886"/>
          </a:xfrm>
          <a:prstGeom prst="rect">
            <a:avLst/>
          </a:prstGeom>
          <a:noFill/>
        </p:spPr>
        <p:txBody>
          <a:bodyPr wrap="square" rtlCol="0">
            <a:spAutoFit/>
          </a:bodyPr>
          <a:lstStyle/>
          <a:p>
            <a:pPr algn="just">
              <a:buNone/>
            </a:pPr>
            <a:r>
              <a:rPr lang="vi-VN" altLang="zh-CN" sz="2000">
                <a:solidFill>
                  <a:schemeClr val="tx1">
                    <a:lumMod val="85000"/>
                    <a:lumOff val="15000"/>
                  </a:schemeClr>
                </a:solidFill>
                <a:latin typeface="Helvetica" panose="020B0604020202030204" pitchFamily="34" charset="0"/>
                <a:ea typeface="微软雅黑" panose="020B0503020204020204" pitchFamily="34" charset="-122"/>
              </a:rPr>
              <a:t>Đơn giản và dễ dàng cho những người lập trình viên mới</a:t>
            </a:r>
            <a:endParaRPr lang="en-US" altLang="zh-CN" sz="2000" dirty="0">
              <a:solidFill>
                <a:schemeClr val="tx1">
                  <a:lumMod val="85000"/>
                  <a:lumOff val="15000"/>
                </a:schemeClr>
              </a:solidFill>
              <a:latin typeface="Helvetica" panose="020B0604020202030204" pitchFamily="34" charset="0"/>
              <a:ea typeface="微软雅黑" panose="020B0503020204020204" pitchFamily="34" charset="-122"/>
            </a:endParaRPr>
          </a:p>
        </p:txBody>
      </p:sp>
    </p:spTree>
    <p:extLst>
      <p:ext uri="{BB962C8B-B14F-4D97-AF65-F5344CB8AC3E}">
        <p14:creationId xmlns:p14="http://schemas.microsoft.com/office/powerpoint/2010/main" val="333342282"/>
      </p:ext>
    </p:extLst>
  </p:cSld>
  <p:clrMapOvr>
    <a:masterClrMapping/>
  </p:clrMapOvr>
  <p:transition spd="slow" advClick="0">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Scale>
                                      <p:cBhvr>
                                        <p:cTn id="7" dur="5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26"/>
                                        </p:tgtEl>
                                        <p:attrNameLst>
                                          <p:attrName>ppt_x</p:attrName>
                                          <p:attrName>ppt_y</p:attrName>
                                        </p:attrNameLst>
                                      </p:cBhvr>
                                    </p:animMotion>
                                    <p:animEffect transition="in" filter="fade">
                                      <p:cBhvr>
                                        <p:cTn id="9" dur="500"/>
                                        <p:tgtEl>
                                          <p:spTgt spid="26"/>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Scale>
                                      <p:cBhvr>
                                        <p:cTn id="12" dur="5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500" decel="50000" fill="hold">
                                          <p:stCondLst>
                                            <p:cond delay="0"/>
                                          </p:stCondLst>
                                        </p:cTn>
                                        <p:tgtEl>
                                          <p:spTgt spid="25"/>
                                        </p:tgtEl>
                                        <p:attrNameLst>
                                          <p:attrName>ppt_x</p:attrName>
                                          <p:attrName>ppt_y</p:attrName>
                                        </p:attrNameLst>
                                      </p:cBhvr>
                                    </p:animMotion>
                                    <p:animEffect transition="in" filter="fade">
                                      <p:cBhvr>
                                        <p:cTn id="14" dur="500"/>
                                        <p:tgtEl>
                                          <p:spTgt spid="25"/>
                                        </p:tgtEl>
                                      </p:cBhvr>
                                    </p:animEffect>
                                  </p:childTnLst>
                                </p:cTn>
                              </p:par>
                            </p:childTnLst>
                          </p:cTn>
                        </p:par>
                        <p:par>
                          <p:cTn id="15" fill="hold">
                            <p:stCondLst>
                              <p:cond delay="500"/>
                            </p:stCondLst>
                            <p:childTnLst>
                              <p:par>
                                <p:cTn id="16" presetID="21" presetClass="entr" presetSubtype="1"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heel(1)">
                                      <p:cBhvr>
                                        <p:cTn id="18" dur="500"/>
                                        <p:tgtEl>
                                          <p:spTgt spid="15"/>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p:cTn id="21" dur="500" fill="hold"/>
                                        <p:tgtEl>
                                          <p:spTgt spid="39"/>
                                        </p:tgtEl>
                                        <p:attrNameLst>
                                          <p:attrName>ppt_w</p:attrName>
                                        </p:attrNameLst>
                                      </p:cBhvr>
                                      <p:tavLst>
                                        <p:tav tm="0">
                                          <p:val>
                                            <p:fltVal val="0"/>
                                          </p:val>
                                        </p:tav>
                                        <p:tav tm="100000">
                                          <p:val>
                                            <p:strVal val="#ppt_w"/>
                                          </p:val>
                                        </p:tav>
                                      </p:tavLst>
                                    </p:anim>
                                    <p:anim calcmode="lin" valueType="num">
                                      <p:cBhvr>
                                        <p:cTn id="22" dur="500" fill="hold"/>
                                        <p:tgtEl>
                                          <p:spTgt spid="39"/>
                                        </p:tgtEl>
                                        <p:attrNameLst>
                                          <p:attrName>ppt_h</p:attrName>
                                        </p:attrNameLst>
                                      </p:cBhvr>
                                      <p:tavLst>
                                        <p:tav tm="0">
                                          <p:val>
                                            <p:fltVal val="0"/>
                                          </p:val>
                                        </p:tav>
                                        <p:tav tm="100000">
                                          <p:val>
                                            <p:strVal val="#ppt_h"/>
                                          </p:val>
                                        </p:tav>
                                      </p:tavLst>
                                    </p:anim>
                                    <p:anim calcmode="lin" valueType="num">
                                      <p:cBhvr>
                                        <p:cTn id="23" dur="500" fill="hold"/>
                                        <p:tgtEl>
                                          <p:spTgt spid="39"/>
                                        </p:tgtEl>
                                        <p:attrNameLst>
                                          <p:attrName>style.rotation</p:attrName>
                                        </p:attrNameLst>
                                      </p:cBhvr>
                                      <p:tavLst>
                                        <p:tav tm="0">
                                          <p:val>
                                            <p:fltVal val="90"/>
                                          </p:val>
                                        </p:tav>
                                        <p:tav tm="100000">
                                          <p:val>
                                            <p:fltVal val="0"/>
                                          </p:val>
                                        </p:tav>
                                      </p:tavLst>
                                    </p:anim>
                                    <p:animEffect transition="in" filter="fade">
                                      <p:cBhvr>
                                        <p:cTn id="24" dur="500"/>
                                        <p:tgtEl>
                                          <p:spTgt spid="39"/>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p:cTn id="40" dur="500" fill="hold"/>
                                        <p:tgtEl>
                                          <p:spTgt spid="19"/>
                                        </p:tgtEl>
                                        <p:attrNameLst>
                                          <p:attrName>ppt_w</p:attrName>
                                        </p:attrNameLst>
                                      </p:cBhvr>
                                      <p:tavLst>
                                        <p:tav tm="0">
                                          <p:val>
                                            <p:fltVal val="0"/>
                                          </p:val>
                                        </p:tav>
                                        <p:tav tm="100000">
                                          <p:val>
                                            <p:strVal val="#ppt_w"/>
                                          </p:val>
                                        </p:tav>
                                      </p:tavLst>
                                    </p:anim>
                                    <p:anim calcmode="lin" valueType="num">
                                      <p:cBhvr>
                                        <p:cTn id="41" dur="500" fill="hold"/>
                                        <p:tgtEl>
                                          <p:spTgt spid="19"/>
                                        </p:tgtEl>
                                        <p:attrNameLst>
                                          <p:attrName>ppt_h</p:attrName>
                                        </p:attrNameLst>
                                      </p:cBhvr>
                                      <p:tavLst>
                                        <p:tav tm="0">
                                          <p:val>
                                            <p:fltVal val="0"/>
                                          </p:val>
                                        </p:tav>
                                        <p:tav tm="100000">
                                          <p:val>
                                            <p:strVal val="#ppt_h"/>
                                          </p:val>
                                        </p:tav>
                                      </p:tavLst>
                                    </p:anim>
                                    <p:animEffect transition="in" filter="fade">
                                      <p:cBhvr>
                                        <p:cTn id="42" dur="500"/>
                                        <p:tgtEl>
                                          <p:spTgt spid="19"/>
                                        </p:tgtEl>
                                      </p:cBhvr>
                                    </p:animEffect>
                                  </p:childTnLst>
                                </p:cTn>
                              </p:par>
                            </p:childTnLst>
                          </p:cTn>
                        </p:par>
                        <p:par>
                          <p:cTn id="43" fill="hold">
                            <p:stCondLst>
                              <p:cond delay="1500"/>
                            </p:stCondLst>
                            <p:childTnLst>
                              <p:par>
                                <p:cTn id="44" presetID="31" presetClass="entr" presetSubtype="0"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 calcmode="lin" valueType="num">
                                      <p:cBhvr>
                                        <p:cTn id="48" dur="500" fill="hold"/>
                                        <p:tgtEl>
                                          <p:spTgt spid="31"/>
                                        </p:tgtEl>
                                        <p:attrNameLst>
                                          <p:attrName>style.rotation</p:attrName>
                                        </p:attrNameLst>
                                      </p:cBhvr>
                                      <p:tavLst>
                                        <p:tav tm="0">
                                          <p:val>
                                            <p:fltVal val="90"/>
                                          </p:val>
                                        </p:tav>
                                        <p:tav tm="100000">
                                          <p:val>
                                            <p:fltVal val="0"/>
                                          </p:val>
                                        </p:tav>
                                      </p:tavLst>
                                    </p:anim>
                                    <p:animEffect transition="in" filter="fade">
                                      <p:cBhvr>
                                        <p:cTn id="49" dur="500"/>
                                        <p:tgtEl>
                                          <p:spTgt spid="31"/>
                                        </p:tgtEl>
                                      </p:cBhvr>
                                    </p:animEffect>
                                  </p:childTnLst>
                                </p:cTn>
                              </p:par>
                            </p:childTnLst>
                          </p:cTn>
                        </p:par>
                        <p:par>
                          <p:cTn id="50" fill="hold">
                            <p:stCondLst>
                              <p:cond delay="2000"/>
                            </p:stCondLst>
                            <p:childTnLst>
                              <p:par>
                                <p:cTn id="51" presetID="22" presetClass="entr" presetSubtype="8" fill="hold" grpId="0" nodeType="after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left)">
                                      <p:cBhvr>
                                        <p:cTn id="53" dur="500"/>
                                        <p:tgtEl>
                                          <p:spTgt spid="35"/>
                                        </p:tgtEl>
                                      </p:cBhvr>
                                    </p:animEffect>
                                  </p:childTnLst>
                                </p:cTn>
                              </p:par>
                            </p:childTnLst>
                          </p:cTn>
                        </p:par>
                        <p:par>
                          <p:cTn id="54" fill="hold">
                            <p:stCondLst>
                              <p:cond delay="2500"/>
                            </p:stCondLst>
                            <p:childTnLst>
                              <p:par>
                                <p:cTn id="55" presetID="53" presetClass="entr" presetSubtype="16"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childTnLst>
                          </p:cTn>
                        </p:par>
                        <p:par>
                          <p:cTn id="60" fill="hold">
                            <p:stCondLst>
                              <p:cond delay="3000"/>
                            </p:stCondLst>
                            <p:childTnLst>
                              <p:par>
                                <p:cTn id="61" presetID="31"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 calcmode="lin" valueType="num">
                                      <p:cBhvr>
                                        <p:cTn id="63" dur="500" fill="hold"/>
                                        <p:tgtEl>
                                          <p:spTgt spid="32"/>
                                        </p:tgtEl>
                                        <p:attrNameLst>
                                          <p:attrName>ppt_w</p:attrName>
                                        </p:attrNameLst>
                                      </p:cBhvr>
                                      <p:tavLst>
                                        <p:tav tm="0">
                                          <p:val>
                                            <p:fltVal val="0"/>
                                          </p:val>
                                        </p:tav>
                                        <p:tav tm="100000">
                                          <p:val>
                                            <p:strVal val="#ppt_w"/>
                                          </p:val>
                                        </p:tav>
                                      </p:tavLst>
                                    </p:anim>
                                    <p:anim calcmode="lin" valueType="num">
                                      <p:cBhvr>
                                        <p:cTn id="64" dur="500" fill="hold"/>
                                        <p:tgtEl>
                                          <p:spTgt spid="32"/>
                                        </p:tgtEl>
                                        <p:attrNameLst>
                                          <p:attrName>ppt_h</p:attrName>
                                        </p:attrNameLst>
                                      </p:cBhvr>
                                      <p:tavLst>
                                        <p:tav tm="0">
                                          <p:val>
                                            <p:fltVal val="0"/>
                                          </p:val>
                                        </p:tav>
                                        <p:tav tm="100000">
                                          <p:val>
                                            <p:strVal val="#ppt_h"/>
                                          </p:val>
                                        </p:tav>
                                      </p:tavLst>
                                    </p:anim>
                                    <p:anim calcmode="lin" valueType="num">
                                      <p:cBhvr>
                                        <p:cTn id="65" dur="500" fill="hold"/>
                                        <p:tgtEl>
                                          <p:spTgt spid="32"/>
                                        </p:tgtEl>
                                        <p:attrNameLst>
                                          <p:attrName>style.rotation</p:attrName>
                                        </p:attrNameLst>
                                      </p:cBhvr>
                                      <p:tavLst>
                                        <p:tav tm="0">
                                          <p:val>
                                            <p:fltVal val="90"/>
                                          </p:val>
                                        </p:tav>
                                        <p:tav tm="100000">
                                          <p:val>
                                            <p:fltVal val="0"/>
                                          </p:val>
                                        </p:tav>
                                      </p:tavLst>
                                    </p:anim>
                                    <p:animEffect transition="in" filter="fade">
                                      <p:cBhvr>
                                        <p:cTn id="66" dur="500"/>
                                        <p:tgtEl>
                                          <p:spTgt spid="32"/>
                                        </p:tgtEl>
                                      </p:cBhvr>
                                    </p:animEffect>
                                  </p:childTnLst>
                                </p:cTn>
                              </p:par>
                            </p:childTnLst>
                          </p:cTn>
                        </p:par>
                        <p:par>
                          <p:cTn id="67" fill="hold">
                            <p:stCondLst>
                              <p:cond delay="3500"/>
                            </p:stCondLst>
                            <p:childTnLst>
                              <p:par>
                                <p:cTn id="68" presetID="22" presetClass="entr" presetSubtype="8" fill="hold" grpId="0" nodeType="after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wipe(left)">
                                      <p:cBhvr>
                                        <p:cTn id="70" dur="500"/>
                                        <p:tgtEl>
                                          <p:spTgt spid="42"/>
                                        </p:tgtEl>
                                      </p:cBhvr>
                                    </p:animEffect>
                                  </p:childTnLst>
                                </p:cTn>
                              </p:par>
                            </p:childTnLst>
                          </p:cTn>
                        </p:par>
                        <p:par>
                          <p:cTn id="71" fill="hold">
                            <p:stCondLst>
                              <p:cond delay="4000"/>
                            </p:stCondLst>
                            <p:childTnLst>
                              <p:par>
                                <p:cTn id="72" presetID="53" presetClass="entr" presetSubtype="16" fill="hold" grpId="0" nodeType="afterEffect">
                                  <p:stCondLst>
                                    <p:cond delay="0"/>
                                  </p:stCondLst>
                                  <p:childTnLst>
                                    <p:set>
                                      <p:cBhvr>
                                        <p:cTn id="73" dur="1" fill="hold">
                                          <p:stCondLst>
                                            <p:cond delay="0"/>
                                          </p:stCondLst>
                                        </p:cTn>
                                        <p:tgtEl>
                                          <p:spTgt spid="23"/>
                                        </p:tgtEl>
                                        <p:attrNameLst>
                                          <p:attrName>style.visibility</p:attrName>
                                        </p:attrNameLst>
                                      </p:cBhvr>
                                      <p:to>
                                        <p:strVal val="visible"/>
                                      </p:to>
                                    </p:set>
                                    <p:anim calcmode="lin" valueType="num">
                                      <p:cBhvr>
                                        <p:cTn id="74" dur="500" fill="hold"/>
                                        <p:tgtEl>
                                          <p:spTgt spid="23"/>
                                        </p:tgtEl>
                                        <p:attrNameLst>
                                          <p:attrName>ppt_w</p:attrName>
                                        </p:attrNameLst>
                                      </p:cBhvr>
                                      <p:tavLst>
                                        <p:tav tm="0">
                                          <p:val>
                                            <p:fltVal val="0"/>
                                          </p:val>
                                        </p:tav>
                                        <p:tav tm="100000">
                                          <p:val>
                                            <p:strVal val="#ppt_w"/>
                                          </p:val>
                                        </p:tav>
                                      </p:tavLst>
                                    </p:anim>
                                    <p:anim calcmode="lin" valueType="num">
                                      <p:cBhvr>
                                        <p:cTn id="75" dur="500" fill="hold"/>
                                        <p:tgtEl>
                                          <p:spTgt spid="23"/>
                                        </p:tgtEl>
                                        <p:attrNameLst>
                                          <p:attrName>ppt_h</p:attrName>
                                        </p:attrNameLst>
                                      </p:cBhvr>
                                      <p:tavLst>
                                        <p:tav tm="0">
                                          <p:val>
                                            <p:fltVal val="0"/>
                                          </p:val>
                                        </p:tav>
                                        <p:tav tm="100000">
                                          <p:val>
                                            <p:strVal val="#ppt_h"/>
                                          </p:val>
                                        </p:tav>
                                      </p:tavLst>
                                    </p:anim>
                                    <p:animEffect transition="in" filter="fade">
                                      <p:cBhvr>
                                        <p:cTn id="76" dur="500"/>
                                        <p:tgtEl>
                                          <p:spTgt spid="23"/>
                                        </p:tgtEl>
                                      </p:cBhvr>
                                    </p:animEffect>
                                  </p:childTnLst>
                                </p:cTn>
                              </p:par>
                            </p:childTnLst>
                          </p:cTn>
                        </p:par>
                        <p:par>
                          <p:cTn id="77" fill="hold">
                            <p:stCondLst>
                              <p:cond delay="4500"/>
                            </p:stCondLst>
                            <p:childTnLst>
                              <p:par>
                                <p:cTn id="78" presetID="31" presetClass="entr" presetSubtype="0"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 calcmode="lin" valueType="num">
                                      <p:cBhvr>
                                        <p:cTn id="80" dur="500" fill="hold"/>
                                        <p:tgtEl>
                                          <p:spTgt spid="33"/>
                                        </p:tgtEl>
                                        <p:attrNameLst>
                                          <p:attrName>ppt_w</p:attrName>
                                        </p:attrNameLst>
                                      </p:cBhvr>
                                      <p:tavLst>
                                        <p:tav tm="0">
                                          <p:val>
                                            <p:fltVal val="0"/>
                                          </p:val>
                                        </p:tav>
                                        <p:tav tm="100000">
                                          <p:val>
                                            <p:strVal val="#ppt_w"/>
                                          </p:val>
                                        </p:tav>
                                      </p:tavLst>
                                    </p:anim>
                                    <p:anim calcmode="lin" valueType="num">
                                      <p:cBhvr>
                                        <p:cTn id="81" dur="500" fill="hold"/>
                                        <p:tgtEl>
                                          <p:spTgt spid="33"/>
                                        </p:tgtEl>
                                        <p:attrNameLst>
                                          <p:attrName>ppt_h</p:attrName>
                                        </p:attrNameLst>
                                      </p:cBhvr>
                                      <p:tavLst>
                                        <p:tav tm="0">
                                          <p:val>
                                            <p:fltVal val="0"/>
                                          </p:val>
                                        </p:tav>
                                        <p:tav tm="100000">
                                          <p:val>
                                            <p:strVal val="#ppt_h"/>
                                          </p:val>
                                        </p:tav>
                                      </p:tavLst>
                                    </p:anim>
                                    <p:anim calcmode="lin" valueType="num">
                                      <p:cBhvr>
                                        <p:cTn id="82" dur="500" fill="hold"/>
                                        <p:tgtEl>
                                          <p:spTgt spid="33"/>
                                        </p:tgtEl>
                                        <p:attrNameLst>
                                          <p:attrName>style.rotation</p:attrName>
                                        </p:attrNameLst>
                                      </p:cBhvr>
                                      <p:tavLst>
                                        <p:tav tm="0">
                                          <p:val>
                                            <p:fltVal val="90"/>
                                          </p:val>
                                        </p:tav>
                                        <p:tav tm="100000">
                                          <p:val>
                                            <p:fltVal val="0"/>
                                          </p:val>
                                        </p:tav>
                                      </p:tavLst>
                                    </p:anim>
                                    <p:animEffect transition="in" filter="fade">
                                      <p:cBhvr>
                                        <p:cTn id="83" dur="500"/>
                                        <p:tgtEl>
                                          <p:spTgt spid="33"/>
                                        </p:tgtEl>
                                      </p:cBhvr>
                                    </p:animEffect>
                                  </p:childTnLst>
                                </p:cTn>
                              </p:par>
                            </p:childTnLst>
                          </p:cTn>
                        </p:par>
                        <p:par>
                          <p:cTn id="84" fill="hold">
                            <p:stCondLst>
                              <p:cond delay="5000"/>
                            </p:stCondLst>
                            <p:childTnLst>
                              <p:par>
                                <p:cTn id="85" presetID="22" presetClass="entr" presetSubtype="8" fill="hold" grpId="0" nodeType="after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wipe(left)">
                                      <p:cBhvr>
                                        <p:cTn id="87" dur="500"/>
                                        <p:tgtEl>
                                          <p:spTgt spid="37"/>
                                        </p:tgtEl>
                                      </p:cBhvr>
                                    </p:animEffect>
                                  </p:childTnLst>
                                </p:cTn>
                              </p:par>
                            </p:childTnLst>
                          </p:cTn>
                        </p:par>
                        <p:par>
                          <p:cTn id="88" fill="hold">
                            <p:stCondLst>
                              <p:cond delay="5500"/>
                            </p:stCondLst>
                            <p:childTnLst>
                              <p:par>
                                <p:cTn id="89" presetID="53" presetClass="entr" presetSubtype="16" fill="hold" grpId="0" nodeType="afterEffect">
                                  <p:stCondLst>
                                    <p:cond delay="0"/>
                                  </p:stCondLst>
                                  <p:childTnLst>
                                    <p:set>
                                      <p:cBhvr>
                                        <p:cTn id="90" dur="1" fill="hold">
                                          <p:stCondLst>
                                            <p:cond delay="0"/>
                                          </p:stCondLst>
                                        </p:cTn>
                                        <p:tgtEl>
                                          <p:spTgt spid="27"/>
                                        </p:tgtEl>
                                        <p:attrNameLst>
                                          <p:attrName>style.visibility</p:attrName>
                                        </p:attrNameLst>
                                      </p:cBhvr>
                                      <p:to>
                                        <p:strVal val="visible"/>
                                      </p:to>
                                    </p:set>
                                    <p:anim calcmode="lin" valueType="num">
                                      <p:cBhvr>
                                        <p:cTn id="91" dur="500" fill="hold"/>
                                        <p:tgtEl>
                                          <p:spTgt spid="27"/>
                                        </p:tgtEl>
                                        <p:attrNameLst>
                                          <p:attrName>ppt_w</p:attrName>
                                        </p:attrNameLst>
                                      </p:cBhvr>
                                      <p:tavLst>
                                        <p:tav tm="0">
                                          <p:val>
                                            <p:fltVal val="0"/>
                                          </p:val>
                                        </p:tav>
                                        <p:tav tm="100000">
                                          <p:val>
                                            <p:strVal val="#ppt_w"/>
                                          </p:val>
                                        </p:tav>
                                      </p:tavLst>
                                    </p:anim>
                                    <p:anim calcmode="lin" valueType="num">
                                      <p:cBhvr>
                                        <p:cTn id="92" dur="500" fill="hold"/>
                                        <p:tgtEl>
                                          <p:spTgt spid="27"/>
                                        </p:tgtEl>
                                        <p:attrNameLst>
                                          <p:attrName>ppt_h</p:attrName>
                                        </p:attrNameLst>
                                      </p:cBhvr>
                                      <p:tavLst>
                                        <p:tav tm="0">
                                          <p:val>
                                            <p:fltVal val="0"/>
                                          </p:val>
                                        </p:tav>
                                        <p:tav tm="100000">
                                          <p:val>
                                            <p:strVal val="#ppt_h"/>
                                          </p:val>
                                        </p:tav>
                                      </p:tavLst>
                                    </p:anim>
                                    <p:animEffect transition="in" filter="fade">
                                      <p:cBhvr>
                                        <p:cTn id="93" dur="500"/>
                                        <p:tgtEl>
                                          <p:spTgt spid="27"/>
                                        </p:tgtEl>
                                      </p:cBhvr>
                                    </p:animEffect>
                                  </p:childTnLst>
                                </p:cTn>
                              </p:par>
                            </p:childTnLst>
                          </p:cTn>
                        </p:par>
                        <p:par>
                          <p:cTn id="94" fill="hold">
                            <p:stCondLst>
                              <p:cond delay="6000"/>
                            </p:stCondLst>
                            <p:childTnLst>
                              <p:par>
                                <p:cTn id="95" presetID="31" presetClass="entr" presetSubtype="0" fill="hold" grpId="0" nodeType="afterEffect">
                                  <p:stCondLst>
                                    <p:cond delay="0"/>
                                  </p:stCondLst>
                                  <p:childTnLst>
                                    <p:set>
                                      <p:cBhvr>
                                        <p:cTn id="96" dur="1" fill="hold">
                                          <p:stCondLst>
                                            <p:cond delay="0"/>
                                          </p:stCondLst>
                                        </p:cTn>
                                        <p:tgtEl>
                                          <p:spTgt spid="41"/>
                                        </p:tgtEl>
                                        <p:attrNameLst>
                                          <p:attrName>style.visibility</p:attrName>
                                        </p:attrNameLst>
                                      </p:cBhvr>
                                      <p:to>
                                        <p:strVal val="visible"/>
                                      </p:to>
                                    </p:set>
                                    <p:anim calcmode="lin" valueType="num">
                                      <p:cBhvr>
                                        <p:cTn id="97" dur="500" fill="hold"/>
                                        <p:tgtEl>
                                          <p:spTgt spid="41"/>
                                        </p:tgtEl>
                                        <p:attrNameLst>
                                          <p:attrName>ppt_w</p:attrName>
                                        </p:attrNameLst>
                                      </p:cBhvr>
                                      <p:tavLst>
                                        <p:tav tm="0">
                                          <p:val>
                                            <p:fltVal val="0"/>
                                          </p:val>
                                        </p:tav>
                                        <p:tav tm="100000">
                                          <p:val>
                                            <p:strVal val="#ppt_w"/>
                                          </p:val>
                                        </p:tav>
                                      </p:tavLst>
                                    </p:anim>
                                    <p:anim calcmode="lin" valueType="num">
                                      <p:cBhvr>
                                        <p:cTn id="98" dur="500" fill="hold"/>
                                        <p:tgtEl>
                                          <p:spTgt spid="41"/>
                                        </p:tgtEl>
                                        <p:attrNameLst>
                                          <p:attrName>ppt_h</p:attrName>
                                        </p:attrNameLst>
                                      </p:cBhvr>
                                      <p:tavLst>
                                        <p:tav tm="0">
                                          <p:val>
                                            <p:fltVal val="0"/>
                                          </p:val>
                                        </p:tav>
                                        <p:tav tm="100000">
                                          <p:val>
                                            <p:strVal val="#ppt_h"/>
                                          </p:val>
                                        </p:tav>
                                      </p:tavLst>
                                    </p:anim>
                                    <p:anim calcmode="lin" valueType="num">
                                      <p:cBhvr>
                                        <p:cTn id="99" dur="500" fill="hold"/>
                                        <p:tgtEl>
                                          <p:spTgt spid="41"/>
                                        </p:tgtEl>
                                        <p:attrNameLst>
                                          <p:attrName>style.rotation</p:attrName>
                                        </p:attrNameLst>
                                      </p:cBhvr>
                                      <p:tavLst>
                                        <p:tav tm="0">
                                          <p:val>
                                            <p:fltVal val="90"/>
                                          </p:val>
                                        </p:tav>
                                        <p:tav tm="100000">
                                          <p:val>
                                            <p:fltVal val="0"/>
                                          </p:val>
                                        </p:tav>
                                      </p:tavLst>
                                    </p:anim>
                                    <p:animEffect transition="in" filter="fade">
                                      <p:cBhvr>
                                        <p:cTn id="100" dur="500"/>
                                        <p:tgtEl>
                                          <p:spTgt spid="41"/>
                                        </p:tgtEl>
                                      </p:cBhvr>
                                    </p:animEffect>
                                  </p:childTnLst>
                                </p:cTn>
                              </p:par>
                            </p:childTnLst>
                          </p:cTn>
                        </p:par>
                        <p:par>
                          <p:cTn id="101" fill="hold">
                            <p:stCondLst>
                              <p:cond delay="6500"/>
                            </p:stCondLst>
                            <p:childTnLst>
                              <p:par>
                                <p:cTn id="102" presetID="22" presetClass="entr" presetSubtype="8" fill="hold" grpId="0" nodeType="after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wipe(left)">
                                      <p:cBhvr>
                                        <p:cTn id="10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1" grpId="0" animBg="1"/>
      <p:bldP spid="23" grpId="0" animBg="1"/>
      <p:bldP spid="25" grpId="0" animBg="1"/>
      <p:bldP spid="26" grpId="0" animBg="1"/>
      <p:bldP spid="27" grpId="0" animBg="1"/>
      <p:bldP spid="29" grpId="0" animBg="1"/>
      <p:bldP spid="35" grpId="0"/>
      <p:bldP spid="36" grpId="0"/>
      <p:bldP spid="37" grpId="0"/>
      <p:bldP spid="39" grpId="0"/>
      <p:bldP spid="31" grpId="0"/>
      <p:bldP spid="32" grpId="0"/>
      <p:bldP spid="33" grpId="0"/>
      <p:bldP spid="41" grpId="0"/>
      <p:bldP spid="4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6532" y="-9759"/>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4949815" y="70140"/>
            <a:ext cx="2395207"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Color</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711262"/>
            <a:ext cx="11453219" cy="830997"/>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Lớp Color được sử dụng để tạo màu, nó là một lớp bất biến và là lớp con của Paint, được đại diện bởi lớp javafx.scene.paint.Color.</a:t>
            </a:r>
            <a:endParaRPr lang="en-US" sz="2400"/>
          </a:p>
        </p:txBody>
      </p:sp>
      <p:sp>
        <p:nvSpPr>
          <p:cNvPr id="2" name="TextBox 1">
            <a:extLst>
              <a:ext uri="{FF2B5EF4-FFF2-40B4-BE49-F238E27FC236}">
                <a16:creationId xmlns:a16="http://schemas.microsoft.com/office/drawing/2014/main" id="{99080908-C712-4187-8219-CFD484D00BF4}"/>
              </a:ext>
            </a:extLst>
          </p:cNvPr>
          <p:cNvSpPr txBox="1"/>
          <p:nvPr/>
        </p:nvSpPr>
        <p:spPr>
          <a:xfrm>
            <a:off x="274182" y="2542259"/>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về lớp Color:</a:t>
            </a:r>
            <a:endParaRPr lang="en-US" sz="2400"/>
          </a:p>
        </p:txBody>
      </p:sp>
      <p:pic>
        <p:nvPicPr>
          <p:cNvPr id="17" name="Picture 16">
            <a:extLst>
              <a:ext uri="{FF2B5EF4-FFF2-40B4-BE49-F238E27FC236}">
                <a16:creationId xmlns:a16="http://schemas.microsoft.com/office/drawing/2014/main" id="{1831DE74-518E-4D82-91B9-9702A95C5FA2}"/>
              </a:ext>
            </a:extLst>
          </p:cNvPr>
          <p:cNvPicPr/>
          <p:nvPr/>
        </p:nvPicPr>
        <p:blipFill>
          <a:blip r:embed="rId9">
            <a:extLst>
              <a:ext uri="{28A0092B-C50C-407E-A947-70E740481C1C}">
                <a14:useLocalDpi xmlns:a14="http://schemas.microsoft.com/office/drawing/2010/main" val="0"/>
              </a:ext>
            </a:extLst>
          </a:blip>
          <a:stretch>
            <a:fillRect/>
          </a:stretch>
        </p:blipFill>
        <p:spPr>
          <a:xfrm>
            <a:off x="4268656" y="3145965"/>
            <a:ext cx="3867752" cy="2828705"/>
          </a:xfrm>
          <a:prstGeom prst="rect">
            <a:avLst/>
          </a:prstGeom>
        </p:spPr>
      </p:pic>
      <p:sp>
        <p:nvSpPr>
          <p:cNvPr id="7" name="TextBox 6">
            <a:extLst>
              <a:ext uri="{FF2B5EF4-FFF2-40B4-BE49-F238E27FC236}">
                <a16:creationId xmlns:a16="http://schemas.microsoft.com/office/drawing/2014/main" id="{B0D72A76-2626-4B86-900F-710E9ADA1DFE}"/>
              </a:ext>
            </a:extLst>
          </p:cNvPr>
          <p:cNvSpPr txBox="1"/>
          <p:nvPr/>
        </p:nvSpPr>
        <p:spPr>
          <a:xfrm>
            <a:off x="3517588" y="6116707"/>
            <a:ext cx="5369888" cy="369332"/>
          </a:xfrm>
          <a:prstGeom prst="rect">
            <a:avLst/>
          </a:prstGeom>
          <a:noFill/>
        </p:spPr>
        <p:txBody>
          <a:bodyPr wrap="square" rtlCol="0">
            <a:spAutoFit/>
          </a:bodyPr>
          <a:lstStyle/>
          <a:p>
            <a:r>
              <a:rPr lang="vi-VN"/>
              <a:t>Sử dụng lớp Color để tô màu hình tròn và văn bản </a:t>
            </a:r>
            <a:endParaRPr lang="en-US"/>
          </a:p>
        </p:txBody>
      </p:sp>
    </p:spTree>
    <p:extLst>
      <p:ext uri="{BB962C8B-B14F-4D97-AF65-F5344CB8AC3E}">
        <p14:creationId xmlns:p14="http://schemas.microsoft.com/office/powerpoint/2010/main" val="2007824710"/>
      </p:ext>
    </p:extLst>
  </p:cSld>
  <p:clrMapOvr>
    <a:masterClrMapping/>
  </p:clrMapOvr>
  <p:transition spd="slow" advClick="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par>
                          <p:cTn id="18" fill="hold">
                            <p:stCondLst>
                              <p:cond delay="15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6532" y="-9759"/>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5004928" y="122964"/>
            <a:ext cx="2020105"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Font</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711262"/>
            <a:ext cx="11453219" cy="830997"/>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Lớp Font được sử dụng để tạo phông chữ cho văn bản, nó là một lớp bất biến và được đại diện bởi lớp đại diện bởi lớp javafx.scene.text.Font.</a:t>
            </a:r>
            <a:endParaRPr lang="en-US" sz="2400"/>
          </a:p>
        </p:txBody>
      </p:sp>
      <p:sp>
        <p:nvSpPr>
          <p:cNvPr id="2" name="TextBox 1">
            <a:extLst>
              <a:ext uri="{FF2B5EF4-FFF2-40B4-BE49-F238E27FC236}">
                <a16:creationId xmlns:a16="http://schemas.microsoft.com/office/drawing/2014/main" id="{99080908-C712-4187-8219-CFD484D00BF4}"/>
              </a:ext>
            </a:extLst>
          </p:cNvPr>
          <p:cNvSpPr txBox="1"/>
          <p:nvPr/>
        </p:nvSpPr>
        <p:spPr>
          <a:xfrm>
            <a:off x="274182" y="2534063"/>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về lớp Font:</a:t>
            </a:r>
            <a:endParaRPr lang="en-US" sz="2400"/>
          </a:p>
        </p:txBody>
      </p:sp>
      <p:sp>
        <p:nvSpPr>
          <p:cNvPr id="7" name="TextBox 6">
            <a:extLst>
              <a:ext uri="{FF2B5EF4-FFF2-40B4-BE49-F238E27FC236}">
                <a16:creationId xmlns:a16="http://schemas.microsoft.com/office/drawing/2014/main" id="{B0D72A76-2626-4B86-900F-710E9ADA1DFE}"/>
              </a:ext>
            </a:extLst>
          </p:cNvPr>
          <p:cNvSpPr txBox="1"/>
          <p:nvPr/>
        </p:nvSpPr>
        <p:spPr>
          <a:xfrm>
            <a:off x="3315847" y="5670086"/>
            <a:ext cx="5369888" cy="646331"/>
          </a:xfrm>
          <a:prstGeom prst="rect">
            <a:avLst/>
          </a:prstGeom>
          <a:noFill/>
        </p:spPr>
        <p:txBody>
          <a:bodyPr wrap="square" rtlCol="0">
            <a:spAutoFit/>
          </a:bodyPr>
          <a:lstStyle/>
          <a:p>
            <a:pPr algn="ctr"/>
            <a:r>
              <a:rPr lang="vi-VN"/>
              <a:t>Sử dụng lớp Font để đăt phông chữ cho văn bản in nghiêng và in đậm.</a:t>
            </a:r>
            <a:endParaRPr lang="en-US"/>
          </a:p>
        </p:txBody>
      </p:sp>
      <p:pic>
        <p:nvPicPr>
          <p:cNvPr id="20" name="Picture 19">
            <a:extLst>
              <a:ext uri="{FF2B5EF4-FFF2-40B4-BE49-F238E27FC236}">
                <a16:creationId xmlns:a16="http://schemas.microsoft.com/office/drawing/2014/main" id="{B109CBC3-5DB7-407A-9418-414D31AEE505}"/>
              </a:ext>
            </a:extLst>
          </p:cNvPr>
          <p:cNvPicPr/>
          <p:nvPr/>
        </p:nvPicPr>
        <p:blipFill>
          <a:blip r:embed="rId9">
            <a:extLst>
              <a:ext uri="{28A0092B-C50C-407E-A947-70E740481C1C}">
                <a14:useLocalDpi xmlns:a14="http://schemas.microsoft.com/office/drawing/2010/main" val="0"/>
              </a:ext>
            </a:extLst>
          </a:blip>
          <a:stretch>
            <a:fillRect/>
          </a:stretch>
        </p:blipFill>
        <p:spPr>
          <a:xfrm>
            <a:off x="4381009" y="2965974"/>
            <a:ext cx="3239564" cy="2603563"/>
          </a:xfrm>
          <a:prstGeom prst="rect">
            <a:avLst/>
          </a:prstGeom>
        </p:spPr>
      </p:pic>
    </p:spTree>
    <p:extLst>
      <p:ext uri="{BB962C8B-B14F-4D97-AF65-F5344CB8AC3E}">
        <p14:creationId xmlns:p14="http://schemas.microsoft.com/office/powerpoint/2010/main" val="3933230890"/>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6532" y="-9759"/>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5163853" y="128048"/>
            <a:ext cx="1864293"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Text</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711262"/>
            <a:ext cx="11453219" cy="830997"/>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dirty="0"/>
              <a:t>Lớp Text được sử dụng để hiển thị một văn bản ngắn tại một tọa độ (x, y), nó được đại diện bởi lớp đại diện bởi lớp javafx.scene.text.Text.</a:t>
            </a:r>
            <a:endParaRPr lang="en-US" sz="2400" dirty="0"/>
          </a:p>
        </p:txBody>
      </p:sp>
      <p:sp>
        <p:nvSpPr>
          <p:cNvPr id="2" name="TextBox 1">
            <a:extLst>
              <a:ext uri="{FF2B5EF4-FFF2-40B4-BE49-F238E27FC236}">
                <a16:creationId xmlns:a16="http://schemas.microsoft.com/office/drawing/2014/main" id="{99080908-C712-4187-8219-CFD484D00BF4}"/>
              </a:ext>
            </a:extLst>
          </p:cNvPr>
          <p:cNvSpPr txBox="1"/>
          <p:nvPr/>
        </p:nvSpPr>
        <p:spPr>
          <a:xfrm>
            <a:off x="274182" y="2534063"/>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về lớp Text:</a:t>
            </a:r>
            <a:endParaRPr lang="en-US" sz="2400"/>
          </a:p>
        </p:txBody>
      </p:sp>
      <p:sp>
        <p:nvSpPr>
          <p:cNvPr id="7" name="TextBox 6">
            <a:extLst>
              <a:ext uri="{FF2B5EF4-FFF2-40B4-BE49-F238E27FC236}">
                <a16:creationId xmlns:a16="http://schemas.microsoft.com/office/drawing/2014/main" id="{B0D72A76-2626-4B86-900F-710E9ADA1DFE}"/>
              </a:ext>
            </a:extLst>
          </p:cNvPr>
          <p:cNvSpPr txBox="1"/>
          <p:nvPr/>
        </p:nvSpPr>
        <p:spPr>
          <a:xfrm>
            <a:off x="3411055" y="5139056"/>
            <a:ext cx="5369888" cy="646331"/>
          </a:xfrm>
          <a:prstGeom prst="rect">
            <a:avLst/>
          </a:prstGeom>
          <a:noFill/>
        </p:spPr>
        <p:txBody>
          <a:bodyPr wrap="square" rtlCol="0">
            <a:spAutoFit/>
          </a:bodyPr>
          <a:lstStyle/>
          <a:p>
            <a:pPr algn="ctr"/>
            <a:r>
              <a:rPr lang="vi-VN"/>
              <a:t>Sử dụng lớp Text để tạo một văn bản ngắn và gạch ngang, gạch chân ở dưới văn bản.</a:t>
            </a:r>
            <a:endParaRPr lang="en-US"/>
          </a:p>
        </p:txBody>
      </p:sp>
      <p:pic>
        <p:nvPicPr>
          <p:cNvPr id="15" name="Picture 14">
            <a:extLst>
              <a:ext uri="{FF2B5EF4-FFF2-40B4-BE49-F238E27FC236}">
                <a16:creationId xmlns:a16="http://schemas.microsoft.com/office/drawing/2014/main" id="{3AE89725-38AB-4F60-9397-9EF1399CA7E3}"/>
              </a:ext>
            </a:extLst>
          </p:cNvPr>
          <p:cNvPicPr/>
          <p:nvPr/>
        </p:nvPicPr>
        <p:blipFill>
          <a:blip r:embed="rId9">
            <a:extLst>
              <a:ext uri="{28A0092B-C50C-407E-A947-70E740481C1C}">
                <a14:useLocalDpi xmlns:a14="http://schemas.microsoft.com/office/drawing/2010/main" val="0"/>
              </a:ext>
            </a:extLst>
          </a:blip>
          <a:stretch>
            <a:fillRect/>
          </a:stretch>
        </p:blipFill>
        <p:spPr>
          <a:xfrm>
            <a:off x="3479325" y="3180908"/>
            <a:ext cx="5446413" cy="1965830"/>
          </a:xfrm>
          <a:prstGeom prst="rect">
            <a:avLst/>
          </a:prstGeom>
        </p:spPr>
      </p:pic>
    </p:spTree>
    <p:extLst>
      <p:ext uri="{BB962C8B-B14F-4D97-AF65-F5344CB8AC3E}">
        <p14:creationId xmlns:p14="http://schemas.microsoft.com/office/powerpoint/2010/main" val="3888606347"/>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500"/>
                                        <p:tgtEl>
                                          <p:spTgt spid="2"/>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heel(1)">
                                      <p:cBhvr>
                                        <p:cTn id="15" dur="500"/>
                                        <p:tgtEl>
                                          <p:spTgt spid="15"/>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6532" y="-9759"/>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2344957" y="70140"/>
            <a:ext cx="8077019"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Image &amp; ImageView</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711262"/>
            <a:ext cx="11453219" cy="461665"/>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Lớp Image lớp được sử dụng để tải một hình ảnh từ một URL hoặc một file.</a:t>
            </a:r>
          </a:p>
        </p:txBody>
      </p:sp>
      <p:sp>
        <p:nvSpPr>
          <p:cNvPr id="2" name="TextBox 1">
            <a:extLst>
              <a:ext uri="{FF2B5EF4-FFF2-40B4-BE49-F238E27FC236}">
                <a16:creationId xmlns:a16="http://schemas.microsoft.com/office/drawing/2014/main" id="{99080908-C712-4187-8219-CFD484D00BF4}"/>
              </a:ext>
            </a:extLst>
          </p:cNvPr>
          <p:cNvSpPr txBox="1"/>
          <p:nvPr/>
        </p:nvSpPr>
        <p:spPr>
          <a:xfrm>
            <a:off x="274182" y="2750282"/>
            <a:ext cx="7584706"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về lớp Image &amp; ImageView:</a:t>
            </a:r>
            <a:endParaRPr lang="en-US" sz="2400"/>
          </a:p>
        </p:txBody>
      </p:sp>
      <p:sp>
        <p:nvSpPr>
          <p:cNvPr id="7" name="TextBox 6">
            <a:extLst>
              <a:ext uri="{FF2B5EF4-FFF2-40B4-BE49-F238E27FC236}">
                <a16:creationId xmlns:a16="http://schemas.microsoft.com/office/drawing/2014/main" id="{B0D72A76-2626-4B86-900F-710E9ADA1DFE}"/>
              </a:ext>
            </a:extLst>
          </p:cNvPr>
          <p:cNvSpPr txBox="1"/>
          <p:nvPr/>
        </p:nvSpPr>
        <p:spPr>
          <a:xfrm>
            <a:off x="1096241" y="5763470"/>
            <a:ext cx="4842694" cy="646331"/>
          </a:xfrm>
          <a:prstGeom prst="rect">
            <a:avLst/>
          </a:prstGeom>
          <a:noFill/>
        </p:spPr>
        <p:txBody>
          <a:bodyPr wrap="square" rtlCol="0">
            <a:spAutoFit/>
          </a:bodyPr>
          <a:lstStyle/>
          <a:p>
            <a:pPr algn="ctr"/>
            <a:r>
              <a:rPr lang="vi-VN"/>
              <a:t>Sử dụng lớp </a:t>
            </a:r>
            <a:r>
              <a:rPr lang="vi-VN" sz="1800"/>
              <a:t>Image &amp; ImageView</a:t>
            </a:r>
            <a:r>
              <a:rPr lang="vi-VN"/>
              <a:t> để hiển thị hai lá cờ của hai quốc gia trong một VBox</a:t>
            </a:r>
            <a:endParaRPr lang="en-US"/>
          </a:p>
        </p:txBody>
      </p:sp>
      <p:pic>
        <p:nvPicPr>
          <p:cNvPr id="16" name="Picture 15">
            <a:extLst>
              <a:ext uri="{FF2B5EF4-FFF2-40B4-BE49-F238E27FC236}">
                <a16:creationId xmlns:a16="http://schemas.microsoft.com/office/drawing/2014/main" id="{F9356B78-0DB4-4C0B-A7CD-3D0A26D925A5}"/>
              </a:ext>
            </a:extLst>
          </p:cNvPr>
          <p:cNvPicPr/>
          <p:nvPr/>
        </p:nvPicPr>
        <p:blipFill>
          <a:blip r:embed="rId9">
            <a:extLst>
              <a:ext uri="{28A0092B-C50C-407E-A947-70E740481C1C}">
                <a14:useLocalDpi xmlns:a14="http://schemas.microsoft.com/office/drawing/2010/main" val="0"/>
              </a:ext>
            </a:extLst>
          </a:blip>
          <a:stretch>
            <a:fillRect/>
          </a:stretch>
        </p:blipFill>
        <p:spPr>
          <a:xfrm>
            <a:off x="1607266" y="3429000"/>
            <a:ext cx="3820644" cy="2207965"/>
          </a:xfrm>
          <a:prstGeom prst="rect">
            <a:avLst/>
          </a:prstGeom>
        </p:spPr>
      </p:pic>
      <p:pic>
        <p:nvPicPr>
          <p:cNvPr id="21508" name="Picture 4">
            <a:extLst>
              <a:ext uri="{FF2B5EF4-FFF2-40B4-BE49-F238E27FC236}">
                <a16:creationId xmlns:a16="http://schemas.microsoft.com/office/drawing/2014/main" id="{7AE4CDB3-D827-4A13-A7D6-3F9AB27EB53C}"/>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6846388" y="3362912"/>
            <a:ext cx="3905250" cy="2219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2DBD920-EE9E-4643-8DE4-3FBDE6D12606}"/>
              </a:ext>
            </a:extLst>
          </p:cNvPr>
          <p:cNvSpPr txBox="1"/>
          <p:nvPr/>
        </p:nvSpPr>
        <p:spPr>
          <a:xfrm>
            <a:off x="7122983" y="5763470"/>
            <a:ext cx="3352060" cy="646331"/>
          </a:xfrm>
          <a:prstGeom prst="rect">
            <a:avLst/>
          </a:prstGeom>
          <a:noFill/>
        </p:spPr>
        <p:txBody>
          <a:bodyPr wrap="square" rtlCol="0">
            <a:spAutoFit/>
          </a:bodyPr>
          <a:lstStyle/>
          <a:p>
            <a:pPr algn="ctr"/>
            <a:r>
              <a:rPr lang="vi-VN"/>
              <a:t>Minh họa hiệu ứng trong lớp ImageView</a:t>
            </a:r>
            <a:endParaRPr lang="en-US"/>
          </a:p>
        </p:txBody>
      </p:sp>
      <p:sp>
        <p:nvSpPr>
          <p:cNvPr id="6" name="TextBox 5">
            <a:extLst>
              <a:ext uri="{FF2B5EF4-FFF2-40B4-BE49-F238E27FC236}">
                <a16:creationId xmlns:a16="http://schemas.microsoft.com/office/drawing/2014/main" id="{5F412A89-8B7C-4710-BA3C-F36A64E14D47}"/>
              </a:ext>
            </a:extLst>
          </p:cNvPr>
          <p:cNvSpPr txBox="1"/>
          <p:nvPr/>
        </p:nvSpPr>
        <p:spPr>
          <a:xfrm>
            <a:off x="274182" y="2218625"/>
            <a:ext cx="9751132" cy="738664"/>
          </a:xfrm>
          <a:prstGeom prst="rect">
            <a:avLst/>
          </a:prstGeom>
          <a:noFill/>
        </p:spPr>
        <p:txBody>
          <a:bodyPr wrap="square" rtlCol="0">
            <a:spAutoFit/>
          </a:bodyPr>
          <a:lstStyle/>
          <a:p>
            <a:pPr marL="285750" indent="-285750">
              <a:buFont typeface="Wingdings" panose="05000000000000000000" pitchFamily="2" charset="2"/>
              <a:buChar char="q"/>
            </a:pPr>
            <a:r>
              <a:rPr lang="vi-VN" sz="2400"/>
              <a:t>  Lớp ImageView là lớp hiển thị hình ảnh từ đối tượng Image</a:t>
            </a:r>
            <a:r>
              <a:rPr lang="vi-VN" sz="1800"/>
              <a:t>. </a:t>
            </a:r>
            <a:endParaRPr lang="en-US" sz="1800"/>
          </a:p>
          <a:p>
            <a:endParaRPr lang="en-US"/>
          </a:p>
        </p:txBody>
      </p:sp>
    </p:spTree>
    <p:extLst>
      <p:ext uri="{BB962C8B-B14F-4D97-AF65-F5344CB8AC3E}">
        <p14:creationId xmlns:p14="http://schemas.microsoft.com/office/powerpoint/2010/main" val="3422896346"/>
      </p:ext>
    </p:extLst>
  </p:cSld>
  <p:clrMapOvr>
    <a:masterClrMapping/>
  </p:clrMapOvr>
  <mc:AlternateContent xmlns:mc="http://schemas.openxmlformats.org/markup-compatibility/2006" xmlns:p14="http://schemas.microsoft.com/office/powerpoint/2010/main">
    <mc:Choice Requires="p14">
      <p:transition spd="slow" p14:dur="900" advClick="0">
        <p14:warp dir="in"/>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6"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500"/>
                                        <p:tgtEl>
                                          <p:spTgt spid="6"/>
                                        </p:tgtEl>
                                      </p:cBhvr>
                                    </p:animEffect>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heel(1)">
                                      <p:cBhvr>
                                        <p:cTn id="17" dur="500"/>
                                        <p:tgtEl>
                                          <p:spTgt spid="2"/>
                                        </p:tgtEl>
                                      </p:cBhvr>
                                    </p:animEffect>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anim calcmode="lin" valueType="num">
                                      <p:cBhvr>
                                        <p:cTn id="27" dur="500" fill="hold"/>
                                        <p:tgtEl>
                                          <p:spTgt spid="7"/>
                                        </p:tgtEl>
                                        <p:attrNameLst>
                                          <p:attrName>ppt_x</p:attrName>
                                        </p:attrNameLst>
                                      </p:cBhvr>
                                      <p:tavLst>
                                        <p:tav tm="0">
                                          <p:val>
                                            <p:strVal val="#ppt_x"/>
                                          </p:val>
                                        </p:tav>
                                        <p:tav tm="100000">
                                          <p:val>
                                            <p:strVal val="#ppt_x"/>
                                          </p:val>
                                        </p:tav>
                                      </p:tavLst>
                                    </p:anim>
                                    <p:anim calcmode="lin" valueType="num">
                                      <p:cBhvr>
                                        <p:cTn id="28" dur="500" fill="hold"/>
                                        <p:tgtEl>
                                          <p:spTgt spid="7"/>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14" presetClass="entr" presetSubtype="10" fill="hold" nodeType="afterEffect">
                                  <p:stCondLst>
                                    <p:cond delay="0"/>
                                  </p:stCondLst>
                                  <p:childTnLst>
                                    <p:set>
                                      <p:cBhvr>
                                        <p:cTn id="31" dur="1" fill="hold">
                                          <p:stCondLst>
                                            <p:cond delay="0"/>
                                          </p:stCondLst>
                                        </p:cTn>
                                        <p:tgtEl>
                                          <p:spTgt spid="21508"/>
                                        </p:tgtEl>
                                        <p:attrNameLst>
                                          <p:attrName>style.visibility</p:attrName>
                                        </p:attrNameLst>
                                      </p:cBhvr>
                                      <p:to>
                                        <p:strVal val="visible"/>
                                      </p:to>
                                    </p:set>
                                    <p:animEffect transition="in" filter="randombar(horizontal)">
                                      <p:cBhvr>
                                        <p:cTn id="32" dur="500"/>
                                        <p:tgtEl>
                                          <p:spTgt spid="21508"/>
                                        </p:tgtEl>
                                      </p:cBhvr>
                                    </p:animEffect>
                                  </p:childTnLst>
                                </p:cTn>
                              </p:par>
                            </p:childTnLst>
                          </p:cTn>
                        </p:par>
                        <p:par>
                          <p:cTn id="33" fill="hold">
                            <p:stCondLst>
                              <p:cond delay="3000"/>
                            </p:stCondLst>
                            <p:childTnLst>
                              <p:par>
                                <p:cTn id="34" presetID="42" presetClass="entr" presetSubtype="0"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anim calcmode="lin" valueType="num">
                                      <p:cBhvr>
                                        <p:cTn id="37" dur="500" fill="hold"/>
                                        <p:tgtEl>
                                          <p:spTgt spid="5"/>
                                        </p:tgtEl>
                                        <p:attrNameLst>
                                          <p:attrName>ppt_x</p:attrName>
                                        </p:attrNameLst>
                                      </p:cBhvr>
                                      <p:tavLst>
                                        <p:tav tm="0">
                                          <p:val>
                                            <p:strVal val="#ppt_x"/>
                                          </p:val>
                                        </p:tav>
                                        <p:tav tm="100000">
                                          <p:val>
                                            <p:strVal val="#ppt_x"/>
                                          </p:val>
                                        </p:tav>
                                      </p:tavLst>
                                    </p:anim>
                                    <p:anim calcmode="lin" valueType="num">
                                      <p:cBhvr>
                                        <p:cTn id="38"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7" grpId="0"/>
      <p:bldP spid="5"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6532" y="-9759"/>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2191447" y="387063"/>
            <a:ext cx="8022170" cy="646331"/>
          </a:xfrm>
          <a:prstGeom prst="rect">
            <a:avLst/>
          </a:prstGeom>
          <a:noFill/>
          <a:effectLst/>
        </p:spPr>
        <p:txBody>
          <a:bodyPr wrap="square" rtlCol="0">
            <a:spAutoFit/>
          </a:bodyPr>
          <a:lstStyle/>
          <a:p>
            <a:pPr algn="ctr"/>
            <a:r>
              <a:rPr lang="vi-VN" altLang="zh-CN" sz="3600" b="1">
                <a:solidFill>
                  <a:srgbClr val="2A3D52"/>
                </a:solidFill>
                <a:latin typeface="Helvetica" panose="020B0604020202030204" pitchFamily="34" charset="0"/>
                <a:ea typeface="幼圆" panose="02010509060101010101" pitchFamily="49" charset="-122"/>
              </a:rPr>
              <a:t>Media, MediaPlayer &amp; MediaView</a:t>
            </a:r>
            <a:endParaRPr lang="zh-CN" altLang="en-US" sz="3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710613"/>
            <a:ext cx="11453219" cy="461665"/>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Lớp Media lớp được sử dụng để tải một video hoặc audio từ một URL.</a:t>
            </a:r>
          </a:p>
        </p:txBody>
      </p:sp>
      <p:sp>
        <p:nvSpPr>
          <p:cNvPr id="2" name="TextBox 1">
            <a:extLst>
              <a:ext uri="{FF2B5EF4-FFF2-40B4-BE49-F238E27FC236}">
                <a16:creationId xmlns:a16="http://schemas.microsoft.com/office/drawing/2014/main" id="{99080908-C712-4187-8219-CFD484D00BF4}"/>
              </a:ext>
            </a:extLst>
          </p:cNvPr>
          <p:cNvSpPr txBox="1"/>
          <p:nvPr/>
        </p:nvSpPr>
        <p:spPr>
          <a:xfrm>
            <a:off x="274181" y="2750282"/>
            <a:ext cx="9331457"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Lớp MediaView tạo ra chế độ xem video và audio trên khung. </a:t>
            </a:r>
            <a:endParaRPr lang="en-US" sz="2400"/>
          </a:p>
        </p:txBody>
      </p:sp>
      <p:sp>
        <p:nvSpPr>
          <p:cNvPr id="6" name="TextBox 5">
            <a:extLst>
              <a:ext uri="{FF2B5EF4-FFF2-40B4-BE49-F238E27FC236}">
                <a16:creationId xmlns:a16="http://schemas.microsoft.com/office/drawing/2014/main" id="{5F412A89-8B7C-4710-BA3C-F36A64E14D47}"/>
              </a:ext>
            </a:extLst>
          </p:cNvPr>
          <p:cNvSpPr txBox="1"/>
          <p:nvPr/>
        </p:nvSpPr>
        <p:spPr>
          <a:xfrm>
            <a:off x="274182" y="2218625"/>
            <a:ext cx="9751132" cy="461665"/>
          </a:xfrm>
          <a:prstGeom prst="rect">
            <a:avLst/>
          </a:prstGeom>
          <a:noFill/>
        </p:spPr>
        <p:txBody>
          <a:bodyPr wrap="square" rtlCol="0">
            <a:spAutoFit/>
          </a:bodyPr>
          <a:lstStyle/>
          <a:p>
            <a:pPr marL="285750" indent="-285750">
              <a:buFont typeface="Wingdings" panose="05000000000000000000" pitchFamily="2" charset="2"/>
              <a:buChar char="q"/>
            </a:pPr>
            <a:r>
              <a:rPr lang="vi-VN" sz="2400"/>
              <a:t>  Lớp MediaPlayer phát và điểu khiển video hoặc audio.</a:t>
            </a:r>
            <a:endParaRPr lang="en-US"/>
          </a:p>
        </p:txBody>
      </p:sp>
      <p:sp>
        <p:nvSpPr>
          <p:cNvPr id="12" name="TextBox 11">
            <a:extLst>
              <a:ext uri="{FF2B5EF4-FFF2-40B4-BE49-F238E27FC236}">
                <a16:creationId xmlns:a16="http://schemas.microsoft.com/office/drawing/2014/main" id="{316BC568-1FA1-4D84-A46B-A5A7620353D0}"/>
              </a:ext>
            </a:extLst>
          </p:cNvPr>
          <p:cNvSpPr txBox="1"/>
          <p:nvPr/>
        </p:nvSpPr>
        <p:spPr>
          <a:xfrm>
            <a:off x="274181" y="3258294"/>
            <a:ext cx="9331457" cy="461665"/>
          </a:xfrm>
          <a:prstGeom prst="rect">
            <a:avLst/>
          </a:prstGeom>
          <a:noFill/>
        </p:spPr>
        <p:txBody>
          <a:bodyPr wrap="square" rtlCol="0">
            <a:spAutoFit/>
          </a:bodyPr>
          <a:lstStyle/>
          <a:p>
            <a:pPr marL="457200" indent="-457200">
              <a:buFont typeface="Wingdings" panose="05000000000000000000" pitchFamily="2" charset="2"/>
              <a:buChar char="q"/>
            </a:pPr>
            <a:r>
              <a:rPr lang="vi-VN" sz="2400"/>
              <a:t>Ví dụ minh họa:</a:t>
            </a:r>
            <a:endParaRPr lang="en-US" sz="2400"/>
          </a:p>
        </p:txBody>
      </p:sp>
      <p:pic>
        <p:nvPicPr>
          <p:cNvPr id="18" name="Picture 17">
            <a:extLst>
              <a:ext uri="{FF2B5EF4-FFF2-40B4-BE49-F238E27FC236}">
                <a16:creationId xmlns:a16="http://schemas.microsoft.com/office/drawing/2014/main" id="{37C5B0AA-863C-43C6-A236-E0EC446B96A4}"/>
              </a:ext>
            </a:extLst>
          </p:cNvPr>
          <p:cNvPicPr>
            <a:picLocks noChangeAspect="1"/>
          </p:cNvPicPr>
          <p:nvPr/>
        </p:nvPicPr>
        <p:blipFill>
          <a:blip r:embed="rId9"/>
          <a:stretch>
            <a:fillRect/>
          </a:stretch>
        </p:blipFill>
        <p:spPr>
          <a:xfrm>
            <a:off x="3722846" y="3211947"/>
            <a:ext cx="4959372" cy="3480705"/>
          </a:xfrm>
          <a:prstGeom prst="rect">
            <a:avLst/>
          </a:prstGeom>
        </p:spPr>
      </p:pic>
    </p:spTree>
    <p:extLst>
      <p:ext uri="{BB962C8B-B14F-4D97-AF65-F5344CB8AC3E}">
        <p14:creationId xmlns:p14="http://schemas.microsoft.com/office/powerpoint/2010/main" val="1552040730"/>
      </p:ext>
    </p:extLst>
  </p:cSld>
  <p:clrMapOvr>
    <a:masterClrMapping/>
  </p:clrMapOvr>
  <mc:AlternateContent xmlns:mc="http://schemas.openxmlformats.org/markup-compatibility/2006" xmlns:p14="http://schemas.microsoft.com/office/powerpoint/2010/main">
    <mc:Choice Requires="p14">
      <p:transition spd="slow" p14:dur="1600" advClick="0">
        <p14:prism isContent="1"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anim calcmode="lin" valueType="num">
                                      <p:cBhvr>
                                        <p:cTn id="12" dur="500" fill="hold"/>
                                        <p:tgtEl>
                                          <p:spTgt spid="6"/>
                                        </p:tgtEl>
                                        <p:attrNameLst>
                                          <p:attrName>ppt_x</p:attrName>
                                        </p:attrNameLst>
                                      </p:cBhvr>
                                      <p:tavLst>
                                        <p:tav tm="0">
                                          <p:val>
                                            <p:strVal val="#ppt_x"/>
                                          </p:val>
                                        </p:tav>
                                        <p:tav tm="100000">
                                          <p:val>
                                            <p:strVal val="#ppt_x"/>
                                          </p:val>
                                        </p:tav>
                                      </p:tavLst>
                                    </p:anim>
                                    <p:anim calcmode="lin" valueType="num">
                                      <p:cBhvr>
                                        <p:cTn id="13" dur="5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randombar(horizontal)">
                                      <p:cBhvr>
                                        <p:cTn id="21" dur="500"/>
                                        <p:tgtEl>
                                          <p:spTgt spid="12"/>
                                        </p:tgtEl>
                                      </p:cBhvr>
                                    </p:animEffect>
                                  </p:childTnLst>
                                </p:cTn>
                              </p:par>
                            </p:childTnLst>
                          </p:cTn>
                        </p:par>
                        <p:par>
                          <p:cTn id="22" fill="hold">
                            <p:stCondLst>
                              <p:cond delay="2000"/>
                            </p:stCondLst>
                            <p:childTnLst>
                              <p:par>
                                <p:cTn id="23" presetID="21" presetClass="entr" presetSubtype="1"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heel(1)">
                                      <p:cBhvr>
                                        <p:cTn id="25"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6"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901" y="3698502"/>
            <a:ext cx="4601523" cy="1715470"/>
          </a:xfrm>
          <a:prstGeom prst="rect">
            <a:avLst/>
          </a:prstGeom>
        </p:spPr>
      </p:pic>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1475" y="2860926"/>
            <a:ext cx="5479696" cy="2330665"/>
          </a:xfrm>
          <a:prstGeom prst="rect">
            <a:avLst/>
          </a:prstGeom>
        </p:spPr>
      </p:pic>
      <p:sp>
        <p:nvSpPr>
          <p:cNvPr id="32" name="文本框 31"/>
          <p:cNvSpPr txBox="1"/>
          <p:nvPr/>
        </p:nvSpPr>
        <p:spPr>
          <a:xfrm>
            <a:off x="1905360" y="2019198"/>
            <a:ext cx="1552028" cy="1862048"/>
          </a:xfrm>
          <a:prstGeom prst="rect">
            <a:avLst/>
          </a:prstGeom>
          <a:noFill/>
        </p:spPr>
        <p:txBody>
          <a:bodyPr wrap="none" rtlCol="0">
            <a:spAutoFit/>
          </a:bodyPr>
          <a:lstStyle/>
          <a:p>
            <a:r>
              <a:rPr lang="vi-VN" altLang="zh-CN" sz="11500" b="1">
                <a:solidFill>
                  <a:srgbClr val="2A3D52"/>
                </a:solidFill>
                <a:latin typeface="Agency FB" panose="020B0503020202020204" pitchFamily="34" charset="0"/>
                <a:ea typeface="微软雅黑" panose="020B0503020204020204" pitchFamily="34" charset="-122"/>
              </a:rPr>
              <a:t>06</a:t>
            </a:r>
            <a:endParaRPr lang="zh-CN" altLang="en-US" sz="11500" b="1" dirty="0">
              <a:solidFill>
                <a:srgbClr val="2A3D52"/>
              </a:solidFill>
              <a:latin typeface="Agency FB" panose="020B0503020202020204" pitchFamily="34" charset="0"/>
              <a:ea typeface="微软雅黑" panose="020B0503020204020204" pitchFamily="34" charset="-122"/>
            </a:endParaRPr>
          </a:p>
        </p:txBody>
      </p:sp>
      <p:sp>
        <p:nvSpPr>
          <p:cNvPr id="33" name="文本框 32"/>
          <p:cNvSpPr txBox="1"/>
          <p:nvPr/>
        </p:nvSpPr>
        <p:spPr>
          <a:xfrm>
            <a:off x="5831553" y="3030129"/>
            <a:ext cx="4819540" cy="2862322"/>
          </a:xfrm>
          <a:prstGeom prst="rect">
            <a:avLst/>
          </a:prstGeom>
          <a:noFill/>
        </p:spPr>
        <p:txBody>
          <a:bodyPr wrap="square" rtlCol="0">
            <a:spAutoFit/>
          </a:bodyPr>
          <a:lstStyle/>
          <a:p>
            <a:pPr algn="ctr"/>
            <a:r>
              <a:rPr lang="en-US" altLang="zh-CN" sz="6000" b="1">
                <a:solidFill>
                  <a:srgbClr val="F8F8F8"/>
                </a:solidFill>
                <a:latin typeface="Helvetica" panose="020B0604020202030204" pitchFamily="34" charset="0"/>
                <a:ea typeface="幼圆" panose="02010509060101010101" pitchFamily="49" charset="-122"/>
              </a:rPr>
              <a:t>Project minh họa</a:t>
            </a:r>
          </a:p>
          <a:p>
            <a:pPr algn="ctr"/>
            <a:endParaRPr lang="en-US" altLang="zh-CN" sz="6000" b="1">
              <a:solidFill>
                <a:srgbClr val="F8F8F8"/>
              </a:solidFill>
              <a:latin typeface="Helvetica" panose="020B0604020202030204" pitchFamily="34" charset="0"/>
              <a:ea typeface="幼圆" panose="02010509060101010101" pitchFamily="49" charset="-122"/>
            </a:endParaRPr>
          </a:p>
        </p:txBody>
      </p:sp>
    </p:spTree>
    <p:extLst>
      <p:ext uri="{BB962C8B-B14F-4D97-AF65-F5344CB8AC3E}">
        <p14:creationId xmlns:p14="http://schemas.microsoft.com/office/powerpoint/2010/main" val="124411395"/>
      </p:ext>
    </p:extLst>
  </p:cSld>
  <p:clrMapOvr>
    <a:masterClrMapping/>
  </p:clrMapOvr>
  <p:transition spd="slow" advClick="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2"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Scale>
                                      <p:cBhvr>
                                        <p:cTn id="13" dur="5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500" decel="50000" fill="hold">
                                          <p:stCondLst>
                                            <p:cond delay="0"/>
                                          </p:stCondLst>
                                        </p:cTn>
                                        <p:tgtEl>
                                          <p:spTgt spid="32"/>
                                        </p:tgtEl>
                                        <p:attrNameLst>
                                          <p:attrName>ppt_x</p:attrName>
                                          <p:attrName>ppt_y</p:attrName>
                                        </p:attrNameLst>
                                      </p:cBhvr>
                                    </p:animMotion>
                                    <p:animEffect transition="in" filter="fade">
                                      <p:cBhvr>
                                        <p:cTn id="15" dur="500"/>
                                        <p:tgtEl>
                                          <p:spTgt spid="32"/>
                                        </p:tgtEl>
                                      </p:cBhvr>
                                    </p:animEffect>
                                  </p:childTnLst>
                                </p:cTn>
                              </p:par>
                            </p:childTnLst>
                          </p:cTn>
                        </p:par>
                        <p:par>
                          <p:cTn id="16" fill="hold">
                            <p:stCondLst>
                              <p:cond delay="1000"/>
                            </p:stCondLst>
                            <p:childTnLst>
                              <p:par>
                                <p:cTn id="17" presetID="14" presetClass="entr" presetSubtype="1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randombar(horizontal)">
                                      <p:cBhvr>
                                        <p:cTn id="19" dur="500"/>
                                        <p:tgtEl>
                                          <p:spTgt spid="31"/>
                                        </p:tgtEl>
                                      </p:cBhvr>
                                    </p:animEffect>
                                  </p:childTnLst>
                                </p:cTn>
                              </p:par>
                            </p:childTnLst>
                          </p:cTn>
                        </p:par>
                        <p:par>
                          <p:cTn id="20" fill="hold">
                            <p:stCondLst>
                              <p:cond delay="15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33"/>
                                        </p:tgtEl>
                                        <p:attrNameLst>
                                          <p:attrName>style.visibility</p:attrName>
                                        </p:attrNameLst>
                                      </p:cBhvr>
                                      <p:to>
                                        <p:strVal val="visible"/>
                                      </p:to>
                                    </p:set>
                                    <p:anim calcmode="lin" valueType="num">
                                      <p:cBhvr>
                                        <p:cTn id="23"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33"/>
                                        </p:tgtEl>
                                        <p:attrNameLst>
                                          <p:attrName>ppt_y</p:attrName>
                                        </p:attrNameLst>
                                      </p:cBhvr>
                                      <p:tavLst>
                                        <p:tav tm="0">
                                          <p:val>
                                            <p:strVal val="#ppt_y"/>
                                          </p:val>
                                        </p:tav>
                                        <p:tav tm="100000">
                                          <p:val>
                                            <p:strVal val="#ppt_y"/>
                                          </p:val>
                                        </p:tav>
                                      </p:tavLst>
                                    </p:anim>
                                    <p:anim calcmode="lin" valueType="num">
                                      <p:cBhvr>
                                        <p:cTn id="25"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6532" y="-9759"/>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2681562" y="7305"/>
            <a:ext cx="7282763" cy="1107996"/>
          </a:xfrm>
          <a:prstGeom prst="rect">
            <a:avLst/>
          </a:prstGeom>
          <a:noFill/>
          <a:effectLst/>
        </p:spPr>
        <p:txBody>
          <a:bodyPr wrap="none" rtlCol="0">
            <a:spAutoFit/>
          </a:bodyPr>
          <a:lstStyle/>
          <a:p>
            <a:r>
              <a:rPr lang="vi-VN" altLang="zh-CN" sz="6600" b="1">
                <a:solidFill>
                  <a:srgbClr val="2A3D52"/>
                </a:solidFill>
                <a:latin typeface="Helvetica" panose="020B0604020202030204" pitchFamily="34" charset="0"/>
                <a:ea typeface="幼圆" panose="02010509060101010101" pitchFamily="49" charset="-122"/>
              </a:rPr>
              <a:t>Giới thiệu Project</a:t>
            </a:r>
            <a:endParaRPr lang="zh-CN" altLang="en-US" sz="6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274182" y="1711262"/>
            <a:ext cx="11453219" cy="1200329"/>
          </a:xfrm>
          <a:prstGeom prst="rect">
            <a:avLst/>
          </a:prstGeom>
          <a:noFill/>
        </p:spPr>
        <p:txBody>
          <a:bodyPr wrap="square" rtlCol="0">
            <a:spAutoFit/>
          </a:bodyPr>
          <a:lstStyle/>
          <a:p>
            <a:pPr marL="457200" indent="-457200" algn="just">
              <a:buFont typeface="Wingdings" panose="05000000000000000000" pitchFamily="2" charset="2"/>
              <a:buChar char="q"/>
            </a:pPr>
            <a:r>
              <a:rPr lang="vi-VN" sz="2400"/>
              <a:t>Chủ đề: Tạo một ứng dụng đồng hồ. </a:t>
            </a:r>
          </a:p>
          <a:p>
            <a:pPr marL="457200" indent="-457200" algn="just">
              <a:buFont typeface="Wingdings" panose="05000000000000000000" pitchFamily="2" charset="2"/>
              <a:buChar char="q"/>
            </a:pPr>
            <a:r>
              <a:rPr lang="vi-VN" sz="2400"/>
              <a:t>Chức năng: Xem giờ của một số quốc gia và đặt báo thức. </a:t>
            </a:r>
          </a:p>
          <a:p>
            <a:pPr marL="457200" indent="-457200" algn="just">
              <a:buFont typeface="Wingdings" panose="05000000000000000000" pitchFamily="2" charset="2"/>
              <a:buChar char="q"/>
            </a:pPr>
            <a:r>
              <a:rPr lang="vi-VN" sz="2400"/>
              <a:t>Một số hình ảnh minh họa:</a:t>
            </a:r>
            <a:endParaRPr lang="en-US" sz="2400"/>
          </a:p>
        </p:txBody>
      </p:sp>
      <p:pic>
        <p:nvPicPr>
          <p:cNvPr id="5" name="Picture 4">
            <a:extLst>
              <a:ext uri="{FF2B5EF4-FFF2-40B4-BE49-F238E27FC236}">
                <a16:creationId xmlns:a16="http://schemas.microsoft.com/office/drawing/2014/main" id="{B018F0BA-426A-4A05-92E6-0E921B2B1261}"/>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1541154" y="2911591"/>
            <a:ext cx="4250355" cy="3751042"/>
          </a:xfrm>
          <a:prstGeom prst="rect">
            <a:avLst/>
          </a:prstGeom>
        </p:spPr>
      </p:pic>
      <p:pic>
        <p:nvPicPr>
          <p:cNvPr id="17" name="Picture 16">
            <a:extLst>
              <a:ext uri="{FF2B5EF4-FFF2-40B4-BE49-F238E27FC236}">
                <a16:creationId xmlns:a16="http://schemas.microsoft.com/office/drawing/2014/main" id="{A3409E01-56DD-48F6-B148-0129D7D96174}"/>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6557639" y="2911591"/>
            <a:ext cx="4403632" cy="3751042"/>
          </a:xfrm>
          <a:prstGeom prst="rect">
            <a:avLst/>
          </a:prstGeom>
        </p:spPr>
      </p:pic>
    </p:spTree>
    <p:extLst>
      <p:ext uri="{BB962C8B-B14F-4D97-AF65-F5344CB8AC3E}">
        <p14:creationId xmlns:p14="http://schemas.microsoft.com/office/powerpoint/2010/main" val="19862794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fallOve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par>
                          <p:cTn id="13" fill="hold">
                            <p:stCondLst>
                              <p:cond delay="1000"/>
                            </p:stCondLst>
                            <p:childTnLst>
                              <p:par>
                                <p:cTn id="14" presetID="6" presetClass="entr" presetSubtype="16"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circle(in)">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2097968" y="198415"/>
            <a:ext cx="8361584" cy="646331"/>
          </a:xfrm>
          <a:prstGeom prst="rect">
            <a:avLst/>
          </a:prstGeom>
          <a:noFill/>
          <a:effectLst/>
        </p:spPr>
        <p:txBody>
          <a:bodyPr wrap="none" rtlCol="0">
            <a:spAutoFit/>
          </a:bodyPr>
          <a:lstStyle/>
          <a:p>
            <a:r>
              <a:rPr lang="vi-VN" altLang="zh-CN" sz="3600" b="1">
                <a:solidFill>
                  <a:srgbClr val="2A3D52"/>
                </a:solidFill>
                <a:latin typeface="Helvetica" panose="020B0604020202030204" pitchFamily="34" charset="0"/>
                <a:ea typeface="幼圆" panose="02010509060101010101" pitchFamily="49" charset="-122"/>
              </a:rPr>
              <a:t>Các thành phần cơ bản trong JavaFX</a:t>
            </a:r>
            <a:endParaRPr lang="zh-CN" altLang="en-US" sz="3600" b="1" dirty="0">
              <a:solidFill>
                <a:srgbClr val="2A3D52"/>
              </a:solidFill>
              <a:latin typeface="Helvetica" panose="020B0604020202030204" pitchFamily="34" charset="0"/>
              <a:ea typeface="幼圆" panose="02010509060101010101" pitchFamily="49" charset="-122"/>
            </a:endParaRPr>
          </a:p>
        </p:txBody>
      </p:sp>
      <p:pic>
        <p:nvPicPr>
          <p:cNvPr id="43" name="Picture 42">
            <a:extLst>
              <a:ext uri="{FF2B5EF4-FFF2-40B4-BE49-F238E27FC236}">
                <a16:creationId xmlns:a16="http://schemas.microsoft.com/office/drawing/2014/main" id="{927B8029-A6C9-43B8-9E69-C0832D61CEDC}"/>
              </a:ext>
            </a:extLst>
          </p:cNvPr>
          <p:cNvPicPr/>
          <p:nvPr/>
        </p:nvPicPr>
        <p:blipFill>
          <a:blip r:embed="rId9">
            <a:extLst>
              <a:ext uri="{28A0092B-C50C-407E-A947-70E740481C1C}">
                <a14:useLocalDpi xmlns:a14="http://schemas.microsoft.com/office/drawing/2010/main" val="0"/>
              </a:ext>
            </a:extLst>
          </a:blip>
          <a:stretch>
            <a:fillRect/>
          </a:stretch>
        </p:blipFill>
        <p:spPr>
          <a:xfrm>
            <a:off x="1239198" y="1600673"/>
            <a:ext cx="2867025" cy="3855720"/>
          </a:xfrm>
          <a:prstGeom prst="rect">
            <a:avLst/>
          </a:prstGeom>
        </p:spPr>
      </p:pic>
      <p:pic>
        <p:nvPicPr>
          <p:cNvPr id="44" name="Picture 43">
            <a:extLst>
              <a:ext uri="{FF2B5EF4-FFF2-40B4-BE49-F238E27FC236}">
                <a16:creationId xmlns:a16="http://schemas.microsoft.com/office/drawing/2014/main" id="{FF4FBDE0-FC94-4DF0-B144-8566771FC4BA}"/>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5071914" y="2122460"/>
            <a:ext cx="6407047" cy="3243601"/>
          </a:xfrm>
          <a:prstGeom prst="rect">
            <a:avLst/>
          </a:prstGeom>
        </p:spPr>
      </p:pic>
      <p:sp>
        <p:nvSpPr>
          <p:cNvPr id="2" name="TextBox 1">
            <a:extLst>
              <a:ext uri="{FF2B5EF4-FFF2-40B4-BE49-F238E27FC236}">
                <a16:creationId xmlns:a16="http://schemas.microsoft.com/office/drawing/2014/main" id="{8A0F4B1B-EBA1-4B62-88EE-499D5D5E1165}"/>
              </a:ext>
            </a:extLst>
          </p:cNvPr>
          <p:cNvSpPr txBox="1"/>
          <p:nvPr/>
        </p:nvSpPr>
        <p:spPr>
          <a:xfrm>
            <a:off x="5901656" y="5456393"/>
            <a:ext cx="4767309" cy="523220"/>
          </a:xfrm>
          <a:prstGeom prst="rect">
            <a:avLst/>
          </a:prstGeom>
          <a:noFill/>
        </p:spPr>
        <p:txBody>
          <a:bodyPr wrap="square" rtlCol="0">
            <a:spAutoFit/>
          </a:bodyPr>
          <a:lstStyle/>
          <a:p>
            <a:r>
              <a:rPr lang="vi-VN" sz="2800"/>
              <a:t>Giao diện ứng dụng JavaFX</a:t>
            </a:r>
            <a:endParaRPr lang="en-US" sz="2800"/>
          </a:p>
        </p:txBody>
      </p:sp>
      <p:sp>
        <p:nvSpPr>
          <p:cNvPr id="3" name="TextBox 2">
            <a:extLst>
              <a:ext uri="{FF2B5EF4-FFF2-40B4-BE49-F238E27FC236}">
                <a16:creationId xmlns:a16="http://schemas.microsoft.com/office/drawing/2014/main" id="{3528B3DA-A5B9-457A-ACBD-97E40FB20958}"/>
              </a:ext>
            </a:extLst>
          </p:cNvPr>
          <p:cNvSpPr txBox="1"/>
          <p:nvPr/>
        </p:nvSpPr>
        <p:spPr>
          <a:xfrm>
            <a:off x="1053673" y="5456393"/>
            <a:ext cx="4767309" cy="523220"/>
          </a:xfrm>
          <a:prstGeom prst="rect">
            <a:avLst/>
          </a:prstGeom>
          <a:noFill/>
        </p:spPr>
        <p:txBody>
          <a:bodyPr wrap="square" rtlCol="0">
            <a:spAutoFit/>
          </a:bodyPr>
          <a:lstStyle/>
          <a:p>
            <a:r>
              <a:rPr lang="vi-VN" sz="2800"/>
              <a:t>Sơ đồ các lớp JavaFX</a:t>
            </a:r>
            <a:endParaRPr lang="en-US" sz="2800"/>
          </a:p>
        </p:txBody>
      </p:sp>
    </p:spTree>
    <p:extLst>
      <p:ext uri="{BB962C8B-B14F-4D97-AF65-F5344CB8AC3E}">
        <p14:creationId xmlns:p14="http://schemas.microsoft.com/office/powerpoint/2010/main" val="3668182077"/>
      </p:ext>
    </p:extLst>
  </p:cSld>
  <p:clrMapOvr>
    <a:masterClrMapping/>
  </p:clrMapOvr>
  <p:transition spd="slow"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750"/>
                                        <p:tgtEl>
                                          <p:spTgt spid="43"/>
                                        </p:tgtEl>
                                      </p:cBhvr>
                                    </p:animEffect>
                                    <p:anim calcmode="lin" valueType="num">
                                      <p:cBhvr>
                                        <p:cTn id="8" dur="750" fill="hold"/>
                                        <p:tgtEl>
                                          <p:spTgt spid="43"/>
                                        </p:tgtEl>
                                        <p:attrNameLst>
                                          <p:attrName>ppt_x</p:attrName>
                                        </p:attrNameLst>
                                      </p:cBhvr>
                                      <p:tavLst>
                                        <p:tav tm="0">
                                          <p:val>
                                            <p:strVal val="#ppt_x"/>
                                          </p:val>
                                        </p:tav>
                                        <p:tav tm="100000">
                                          <p:val>
                                            <p:strVal val="#ppt_x"/>
                                          </p:val>
                                        </p:tav>
                                      </p:tavLst>
                                    </p:anim>
                                    <p:anim calcmode="lin" valueType="num">
                                      <p:cBhvr>
                                        <p:cTn id="9" dur="75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16" presetClass="entr" presetSubtype="21"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par>
                          <p:cTn id="14" fill="hold">
                            <p:stCondLst>
                              <p:cond delay="1250"/>
                            </p:stCondLst>
                            <p:childTnLst>
                              <p:par>
                                <p:cTn id="15" presetID="42" presetClass="entr" presetSubtype="0" fill="hold" nodeType="after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750"/>
                                        <p:tgtEl>
                                          <p:spTgt spid="44"/>
                                        </p:tgtEl>
                                      </p:cBhvr>
                                    </p:animEffect>
                                    <p:anim calcmode="lin" valueType="num">
                                      <p:cBhvr>
                                        <p:cTn id="18" dur="750" fill="hold"/>
                                        <p:tgtEl>
                                          <p:spTgt spid="44"/>
                                        </p:tgtEl>
                                        <p:attrNameLst>
                                          <p:attrName>ppt_x</p:attrName>
                                        </p:attrNameLst>
                                      </p:cBhvr>
                                      <p:tavLst>
                                        <p:tav tm="0">
                                          <p:val>
                                            <p:strVal val="#ppt_x"/>
                                          </p:val>
                                        </p:tav>
                                        <p:tav tm="100000">
                                          <p:val>
                                            <p:strVal val="#ppt_x"/>
                                          </p:val>
                                        </p:tav>
                                      </p:tavLst>
                                    </p:anim>
                                    <p:anim calcmode="lin" valueType="num">
                                      <p:cBhvr>
                                        <p:cTn id="19" dur="750" fill="hold"/>
                                        <p:tgtEl>
                                          <p:spTgt spid="44"/>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randombar(horizontal)">
                                      <p:cBhvr>
                                        <p:cTn id="23"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2097968" y="198415"/>
            <a:ext cx="8361584" cy="646331"/>
          </a:xfrm>
          <a:prstGeom prst="rect">
            <a:avLst/>
          </a:prstGeom>
          <a:noFill/>
          <a:effectLst/>
        </p:spPr>
        <p:txBody>
          <a:bodyPr wrap="none" rtlCol="0">
            <a:spAutoFit/>
          </a:bodyPr>
          <a:lstStyle/>
          <a:p>
            <a:r>
              <a:rPr lang="vi-VN" altLang="zh-CN" sz="3600" b="1">
                <a:solidFill>
                  <a:srgbClr val="2A3D52"/>
                </a:solidFill>
                <a:latin typeface="Helvetica" panose="020B0604020202030204" pitchFamily="34" charset="0"/>
                <a:ea typeface="幼圆" panose="02010509060101010101" pitchFamily="49" charset="-122"/>
              </a:rPr>
              <a:t>Các thành phần cơ bản trong JavaFX</a:t>
            </a:r>
            <a:endParaRPr lang="zh-CN" altLang="en-US" sz="3600" b="1" dirty="0">
              <a:solidFill>
                <a:srgbClr val="2A3D52"/>
              </a:solidFill>
              <a:latin typeface="Helvetica" panose="020B0604020202030204" pitchFamily="34" charset="0"/>
              <a:ea typeface="幼圆" panose="02010509060101010101" pitchFamily="49" charset="-122"/>
            </a:endParaRPr>
          </a:p>
        </p:txBody>
      </p:sp>
      <p:sp>
        <p:nvSpPr>
          <p:cNvPr id="3" name="TextBox 2">
            <a:extLst>
              <a:ext uri="{FF2B5EF4-FFF2-40B4-BE49-F238E27FC236}">
                <a16:creationId xmlns:a16="http://schemas.microsoft.com/office/drawing/2014/main" id="{3528B3DA-A5B9-457A-ACBD-97E40FB20958}"/>
              </a:ext>
            </a:extLst>
          </p:cNvPr>
          <p:cNvSpPr txBox="1"/>
          <p:nvPr/>
        </p:nvSpPr>
        <p:spPr>
          <a:xfrm>
            <a:off x="141974" y="2849517"/>
            <a:ext cx="6446574" cy="954107"/>
          </a:xfrm>
          <a:prstGeom prst="rect">
            <a:avLst/>
          </a:prstGeom>
          <a:noFill/>
        </p:spPr>
        <p:txBody>
          <a:bodyPr wrap="square" rtlCol="0">
            <a:spAutoFit/>
          </a:bodyPr>
          <a:lstStyle/>
          <a:p>
            <a:pPr marL="457200" indent="-457200" algn="just">
              <a:buFont typeface="Wingdings" panose="05000000000000000000" pitchFamily="2" charset="2"/>
              <a:buChar char="q"/>
            </a:pPr>
            <a:r>
              <a:rPr lang="vi-VN" sz="2800"/>
              <a:t>Stage: Là cửa sổ ứng dụng nó chứa một khoảng không gian gọi là Scene</a:t>
            </a:r>
            <a:endParaRPr lang="en-US" sz="2800"/>
          </a:p>
        </p:txBody>
      </p:sp>
      <p:pic>
        <p:nvPicPr>
          <p:cNvPr id="1026" name="Picture 2">
            <a:extLst>
              <a:ext uri="{FF2B5EF4-FFF2-40B4-BE49-F238E27FC236}">
                <a16:creationId xmlns:a16="http://schemas.microsoft.com/office/drawing/2014/main" id="{00001900-289D-404D-ABD1-7CDDCD5CDE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94090" y="1829475"/>
            <a:ext cx="5555936" cy="39482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FAE30F-DC4C-4FBF-937C-B53A2FC99F59}"/>
              </a:ext>
            </a:extLst>
          </p:cNvPr>
          <p:cNvSpPr txBox="1"/>
          <p:nvPr/>
        </p:nvSpPr>
        <p:spPr>
          <a:xfrm>
            <a:off x="141974" y="4135655"/>
            <a:ext cx="5735043" cy="1384995"/>
          </a:xfrm>
          <a:prstGeom prst="rect">
            <a:avLst/>
          </a:prstGeom>
          <a:noFill/>
        </p:spPr>
        <p:txBody>
          <a:bodyPr wrap="square" rtlCol="0">
            <a:spAutoFit/>
          </a:bodyPr>
          <a:lstStyle/>
          <a:p>
            <a:pPr marL="457200" indent="-457200" algn="just">
              <a:buFont typeface="Wingdings" panose="05000000000000000000" pitchFamily="2" charset="2"/>
              <a:buChar char="q"/>
            </a:pPr>
            <a:r>
              <a:rPr lang="vi-VN" sz="2800"/>
              <a:t>Scene: Là vùng chứa các thành phần của giao diện như Pane, Group, Control</a:t>
            </a:r>
            <a:endParaRPr lang="en-US" sz="2800"/>
          </a:p>
        </p:txBody>
      </p:sp>
    </p:spTree>
    <p:extLst>
      <p:ext uri="{BB962C8B-B14F-4D97-AF65-F5344CB8AC3E}">
        <p14:creationId xmlns:p14="http://schemas.microsoft.com/office/powerpoint/2010/main" val="2097801680"/>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1000"/>
                                        <p:tgtEl>
                                          <p:spTgt spid="1026"/>
                                        </p:tgtEl>
                                      </p:cBhvr>
                                    </p:animEffect>
                                  </p:childTnLst>
                                </p:cTn>
                              </p:par>
                            </p:childTnLst>
                          </p:cTn>
                        </p:par>
                        <p:par>
                          <p:cTn id="8" fill="hold">
                            <p:stCondLst>
                              <p:cond delay="1000"/>
                            </p:stCondLst>
                            <p:childTnLst>
                              <p:par>
                                <p:cTn id="9" presetID="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42"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anim calcmode="lin" valueType="num">
                                      <p:cBhvr>
                                        <p:cTn id="17" dur="500" fill="hold"/>
                                        <p:tgtEl>
                                          <p:spTgt spid="5"/>
                                        </p:tgtEl>
                                        <p:attrNameLst>
                                          <p:attrName>ppt_x</p:attrName>
                                        </p:attrNameLst>
                                      </p:cBhvr>
                                      <p:tavLst>
                                        <p:tav tm="0">
                                          <p:val>
                                            <p:strVal val="#ppt_x"/>
                                          </p:val>
                                        </p:tav>
                                        <p:tav tm="100000">
                                          <p:val>
                                            <p:strVal val="#ppt_x"/>
                                          </p:val>
                                        </p:tav>
                                      </p:tavLst>
                                    </p:anim>
                                    <p:anim calcmode="lin" valueType="num">
                                      <p:cBhvr>
                                        <p:cTn id="18"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901" y="3698502"/>
            <a:ext cx="4601523" cy="1715470"/>
          </a:xfrm>
          <a:prstGeom prst="rect">
            <a:avLst/>
          </a:prstGeom>
        </p:spPr>
      </p:pic>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1475" y="2860926"/>
            <a:ext cx="5479696" cy="2330665"/>
          </a:xfrm>
          <a:prstGeom prst="rect">
            <a:avLst/>
          </a:prstGeom>
        </p:spPr>
      </p:pic>
      <p:sp>
        <p:nvSpPr>
          <p:cNvPr id="32" name="文本框 31"/>
          <p:cNvSpPr txBox="1"/>
          <p:nvPr/>
        </p:nvSpPr>
        <p:spPr>
          <a:xfrm>
            <a:off x="1905360" y="2019198"/>
            <a:ext cx="1523174" cy="1862048"/>
          </a:xfrm>
          <a:prstGeom prst="rect">
            <a:avLst/>
          </a:prstGeom>
          <a:noFill/>
        </p:spPr>
        <p:txBody>
          <a:bodyPr wrap="none" rtlCol="0">
            <a:spAutoFit/>
          </a:bodyPr>
          <a:lstStyle/>
          <a:p>
            <a:r>
              <a:rPr lang="en-US" altLang="zh-CN" sz="11500" b="1" dirty="0">
                <a:solidFill>
                  <a:srgbClr val="2A3D52"/>
                </a:solidFill>
                <a:latin typeface="Agency FB" panose="020B0503020202020204" pitchFamily="34" charset="0"/>
                <a:ea typeface="微软雅黑" panose="020B0503020204020204" pitchFamily="34" charset="-122"/>
              </a:rPr>
              <a:t>02</a:t>
            </a:r>
            <a:endParaRPr lang="zh-CN" altLang="en-US" sz="11500" b="1" dirty="0">
              <a:solidFill>
                <a:srgbClr val="2A3D52"/>
              </a:solidFill>
              <a:latin typeface="Agency FB" panose="020B0503020202020204" pitchFamily="34" charset="0"/>
              <a:ea typeface="微软雅黑" panose="020B0503020204020204" pitchFamily="34" charset="-122"/>
            </a:endParaRPr>
          </a:p>
        </p:txBody>
      </p:sp>
      <p:sp>
        <p:nvSpPr>
          <p:cNvPr id="33" name="文本框 32"/>
          <p:cNvSpPr txBox="1"/>
          <p:nvPr/>
        </p:nvSpPr>
        <p:spPr>
          <a:xfrm>
            <a:off x="5646851" y="2950222"/>
            <a:ext cx="5188944" cy="1938992"/>
          </a:xfrm>
          <a:prstGeom prst="rect">
            <a:avLst/>
          </a:prstGeom>
          <a:noFill/>
        </p:spPr>
        <p:txBody>
          <a:bodyPr wrap="square" rtlCol="0">
            <a:spAutoFit/>
          </a:bodyPr>
          <a:lstStyle/>
          <a:p>
            <a:pPr algn="ctr"/>
            <a:r>
              <a:rPr lang="en-US" altLang="zh-CN" sz="6000" b="1">
                <a:solidFill>
                  <a:srgbClr val="F8F8F8"/>
                </a:solidFill>
                <a:latin typeface="Helvetica" panose="020B0604020202030204" pitchFamily="34" charset="0"/>
                <a:ea typeface="幼圆" panose="02010509060101010101" pitchFamily="49" charset="-122"/>
              </a:rPr>
              <a:t>Layout Pane trong JavaFX</a:t>
            </a:r>
          </a:p>
        </p:txBody>
      </p:sp>
    </p:spTree>
    <p:extLst>
      <p:ext uri="{BB962C8B-B14F-4D97-AF65-F5344CB8AC3E}">
        <p14:creationId xmlns:p14="http://schemas.microsoft.com/office/powerpoint/2010/main" val="1582713148"/>
      </p:ext>
    </p:extLst>
  </p:cSld>
  <p:clrMapOvr>
    <a:masterClrMapping/>
  </p:clrMapOvr>
  <p:transition spd="slow" advClick="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2"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Scale>
                                      <p:cBhvr>
                                        <p:cTn id="13" dur="5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500" decel="50000" fill="hold">
                                          <p:stCondLst>
                                            <p:cond delay="0"/>
                                          </p:stCondLst>
                                        </p:cTn>
                                        <p:tgtEl>
                                          <p:spTgt spid="32"/>
                                        </p:tgtEl>
                                        <p:attrNameLst>
                                          <p:attrName>ppt_x</p:attrName>
                                          <p:attrName>ppt_y</p:attrName>
                                        </p:attrNameLst>
                                      </p:cBhvr>
                                    </p:animMotion>
                                    <p:animEffect transition="in" filter="fade">
                                      <p:cBhvr>
                                        <p:cTn id="15" dur="500"/>
                                        <p:tgtEl>
                                          <p:spTgt spid="32"/>
                                        </p:tgtEl>
                                      </p:cBhvr>
                                    </p:animEffect>
                                  </p:childTnLst>
                                </p:cTn>
                              </p:par>
                            </p:childTnLst>
                          </p:cTn>
                        </p:par>
                        <p:par>
                          <p:cTn id="16" fill="hold">
                            <p:stCondLst>
                              <p:cond delay="1000"/>
                            </p:stCondLst>
                            <p:childTnLst>
                              <p:par>
                                <p:cTn id="17" presetID="14" presetClass="entr" presetSubtype="1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randombar(horizontal)">
                                      <p:cBhvr>
                                        <p:cTn id="19" dur="500"/>
                                        <p:tgtEl>
                                          <p:spTgt spid="31"/>
                                        </p:tgtEl>
                                      </p:cBhvr>
                                    </p:animEffect>
                                  </p:childTnLst>
                                </p:cTn>
                              </p:par>
                            </p:childTnLst>
                          </p:cTn>
                        </p:par>
                        <p:par>
                          <p:cTn id="20" fill="hold">
                            <p:stCondLst>
                              <p:cond delay="15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33"/>
                                        </p:tgtEl>
                                        <p:attrNameLst>
                                          <p:attrName>style.visibility</p:attrName>
                                        </p:attrNameLst>
                                      </p:cBhvr>
                                      <p:to>
                                        <p:strVal val="visible"/>
                                      </p:to>
                                    </p:set>
                                    <p:anim calcmode="lin" valueType="num">
                                      <p:cBhvr>
                                        <p:cTn id="23"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33"/>
                                        </p:tgtEl>
                                        <p:attrNameLst>
                                          <p:attrName>ppt_y</p:attrName>
                                        </p:attrNameLst>
                                      </p:cBhvr>
                                      <p:tavLst>
                                        <p:tav tm="0">
                                          <p:val>
                                            <p:strVal val="#ppt_y"/>
                                          </p:val>
                                        </p:tav>
                                        <p:tav tm="100000">
                                          <p:val>
                                            <p:strVal val="#ppt_y"/>
                                          </p:val>
                                        </p:tav>
                                      </p:tavLst>
                                    </p:anim>
                                    <p:anim calcmode="lin" valueType="num">
                                      <p:cBhvr>
                                        <p:cTn id="25"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2" name="圆角矩形 11"/>
          <p:cNvSpPr/>
          <p:nvPr/>
        </p:nvSpPr>
        <p:spPr>
          <a:xfrm>
            <a:off x="5941255" y="2488739"/>
            <a:ext cx="4608512" cy="1488165"/>
          </a:xfrm>
          <a:prstGeom prst="roundRect">
            <a:avLst>
              <a:gd name="adj" fmla="val 3888"/>
            </a:avLst>
          </a:prstGeom>
          <a:noFill/>
          <a:ln w="12700">
            <a:solidFill>
              <a:srgbClr val="2A3D52"/>
            </a:solid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圆角矩形 14"/>
          <p:cNvSpPr/>
          <p:nvPr/>
        </p:nvSpPr>
        <p:spPr>
          <a:xfrm>
            <a:off x="6613330" y="2248711"/>
            <a:ext cx="3264363" cy="480053"/>
          </a:xfrm>
          <a:prstGeom prst="roundRect">
            <a:avLst/>
          </a:prstGeom>
          <a:solidFill>
            <a:srgbClr val="2A3D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vi-VN" altLang="zh-CN" sz="1867" b="1">
                <a:latin typeface="Helvetica" panose="020B0604020202030204" pitchFamily="34" charset="0"/>
                <a:ea typeface="微软雅黑" panose="020B0503020204020204" pitchFamily="34" charset="-122"/>
              </a:rPr>
              <a:t>Khái niệm</a:t>
            </a:r>
            <a:endParaRPr lang="zh-CN" altLang="en-US" sz="1867" b="1" dirty="0">
              <a:latin typeface="Helvetica" panose="020B0604020202030204" pitchFamily="34" charset="0"/>
              <a:ea typeface="微软雅黑" panose="020B0503020204020204" pitchFamily="34" charset="-122"/>
            </a:endParaRPr>
          </a:p>
        </p:txBody>
      </p:sp>
      <p:sp>
        <p:nvSpPr>
          <p:cNvPr id="16" name="圆角矩形 15"/>
          <p:cNvSpPr/>
          <p:nvPr/>
        </p:nvSpPr>
        <p:spPr>
          <a:xfrm>
            <a:off x="5941255" y="4699779"/>
            <a:ext cx="4608512" cy="1488165"/>
          </a:xfrm>
          <a:prstGeom prst="roundRect">
            <a:avLst>
              <a:gd name="adj" fmla="val 6016"/>
            </a:avLst>
          </a:prstGeom>
          <a:noFill/>
          <a:ln w="12700">
            <a:solidFill>
              <a:srgbClr val="2A3D52"/>
            </a:solid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圆角矩形 16"/>
          <p:cNvSpPr/>
          <p:nvPr/>
        </p:nvSpPr>
        <p:spPr>
          <a:xfrm>
            <a:off x="6613330" y="4456955"/>
            <a:ext cx="3264363" cy="480053"/>
          </a:xfrm>
          <a:prstGeom prst="roundRect">
            <a:avLst/>
          </a:prstGeom>
          <a:solidFill>
            <a:srgbClr val="2A3D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vi-VN" altLang="zh-CN" sz="1867" b="1">
                <a:latin typeface="Helvetica" panose="020B0604020202030204" pitchFamily="34" charset="0"/>
                <a:ea typeface="微软雅黑" panose="020B0503020204020204" pitchFamily="34" charset="-122"/>
              </a:rPr>
              <a:t>Phân loại</a:t>
            </a:r>
            <a:endParaRPr lang="zh-CN" altLang="en-US" sz="1867" b="1" dirty="0">
              <a:latin typeface="Helvetica" panose="020B0604020202030204" pitchFamily="34" charset="0"/>
              <a:ea typeface="微软雅黑" panose="020B0503020204020204" pitchFamily="34" charset="-122"/>
            </a:endParaRPr>
          </a:p>
        </p:txBody>
      </p:sp>
      <p:sp>
        <p:nvSpPr>
          <p:cNvPr id="19" name="Rectangle 12"/>
          <p:cNvSpPr/>
          <p:nvPr/>
        </p:nvSpPr>
        <p:spPr>
          <a:xfrm>
            <a:off x="6281302" y="2728764"/>
            <a:ext cx="4143672" cy="1021883"/>
          </a:xfrm>
          <a:prstGeom prst="rect">
            <a:avLst/>
          </a:prstGeom>
        </p:spPr>
        <p:txBody>
          <a:bodyPr wrap="square">
            <a:spAutoFit/>
          </a:bodyPr>
          <a:lstStyle/>
          <a:p>
            <a:pPr algn="just">
              <a:lnSpc>
                <a:spcPct val="150000"/>
              </a:lnSpc>
            </a:pPr>
            <a:r>
              <a:rPr lang="vi-VN" altLang="zh-CN" sz="1400">
                <a:solidFill>
                  <a:schemeClr val="bg1">
                    <a:lumMod val="50000"/>
                  </a:schemeClr>
                </a:solidFill>
                <a:latin typeface="Helvetica" panose="020B0604020202030204" pitchFamily="34" charset="0"/>
                <a:cs typeface="+mn-ea"/>
                <a:sym typeface="+mn-lt"/>
              </a:rPr>
              <a:t>Là các ngăn bố cục tự động bố trí các node con ở vị trí và kích thước mong muốn. Các ngăn bố cục này nằm trong gói </a:t>
            </a:r>
            <a:r>
              <a:rPr lang="vi-VN" altLang="zh-CN" sz="1400" b="1">
                <a:solidFill>
                  <a:schemeClr val="bg1">
                    <a:lumMod val="50000"/>
                  </a:schemeClr>
                </a:solidFill>
                <a:latin typeface="Helvetica" panose="020B0604020202030204" pitchFamily="34" charset="0"/>
                <a:cs typeface="+mn-ea"/>
                <a:sym typeface="+mn-lt"/>
              </a:rPr>
              <a:t>javafx.scene. layout</a:t>
            </a:r>
            <a:endParaRPr lang="zh-CN" altLang="en-US" sz="1400" b="1" dirty="0">
              <a:solidFill>
                <a:schemeClr val="bg1">
                  <a:lumMod val="50000"/>
                </a:schemeClr>
              </a:solidFill>
              <a:latin typeface="Helvetica" panose="020B0604020202030204" pitchFamily="34" charset="0"/>
              <a:cs typeface="+mn-ea"/>
              <a:sym typeface="+mn-lt"/>
            </a:endParaRPr>
          </a:p>
        </p:txBody>
      </p:sp>
      <p:sp>
        <p:nvSpPr>
          <p:cNvPr id="20" name="Rectangle 12"/>
          <p:cNvSpPr/>
          <p:nvPr/>
        </p:nvSpPr>
        <p:spPr>
          <a:xfrm>
            <a:off x="6281302" y="4902720"/>
            <a:ext cx="4143672" cy="1285224"/>
          </a:xfrm>
          <a:prstGeom prst="rect">
            <a:avLst/>
          </a:prstGeom>
        </p:spPr>
        <p:txBody>
          <a:bodyPr wrap="square">
            <a:spAutoFit/>
          </a:bodyPr>
          <a:lstStyle/>
          <a:p>
            <a:pPr>
              <a:lnSpc>
                <a:spcPct val="150000"/>
              </a:lnSpc>
            </a:pPr>
            <a:r>
              <a:rPr lang="vi-VN" altLang="zh-CN" sz="1333">
                <a:solidFill>
                  <a:schemeClr val="bg1">
                    <a:lumMod val="50000"/>
                  </a:schemeClr>
                </a:solidFill>
                <a:latin typeface="Helvetica" panose="020B0604020202030204" pitchFamily="34" charset="0"/>
                <a:cs typeface="+mn-ea"/>
                <a:sym typeface="+mn-lt"/>
              </a:rPr>
              <a:t>Các ngăn bố cục bao gồm: </a:t>
            </a:r>
          </a:p>
          <a:p>
            <a:pPr>
              <a:lnSpc>
                <a:spcPct val="150000"/>
              </a:lnSpc>
            </a:pPr>
            <a:r>
              <a:rPr lang="vi-VN" altLang="zh-CN" sz="1333">
                <a:solidFill>
                  <a:schemeClr val="bg1">
                    <a:lumMod val="50000"/>
                  </a:schemeClr>
                </a:solidFill>
                <a:latin typeface="Helvetica" panose="020B0604020202030204" pitchFamily="34" charset="0"/>
                <a:cs typeface="+mn-ea"/>
                <a:sym typeface="+mn-lt"/>
              </a:rPr>
              <a:t>1. Pane	2. StackPane	3. FlowPane</a:t>
            </a:r>
          </a:p>
          <a:p>
            <a:pPr>
              <a:lnSpc>
                <a:spcPct val="150000"/>
              </a:lnSpc>
            </a:pPr>
            <a:r>
              <a:rPr lang="vi-VN" altLang="zh-CN" sz="1333">
                <a:solidFill>
                  <a:schemeClr val="bg1">
                    <a:lumMod val="50000"/>
                  </a:schemeClr>
                </a:solidFill>
                <a:latin typeface="Helvetica" panose="020B0604020202030204" pitchFamily="34" charset="0"/>
                <a:cs typeface="+mn-ea"/>
                <a:sym typeface="+mn-lt"/>
              </a:rPr>
              <a:t>4. HBox	5. Vbox		6. GridPane	</a:t>
            </a:r>
          </a:p>
          <a:p>
            <a:pPr>
              <a:lnSpc>
                <a:spcPct val="150000"/>
              </a:lnSpc>
            </a:pPr>
            <a:r>
              <a:rPr lang="vi-VN" altLang="zh-CN" sz="1333">
                <a:solidFill>
                  <a:schemeClr val="bg1">
                    <a:lumMod val="50000"/>
                  </a:schemeClr>
                </a:solidFill>
                <a:latin typeface="Helvetica" panose="020B0604020202030204" pitchFamily="34" charset="0"/>
                <a:cs typeface="+mn-ea"/>
                <a:sym typeface="+mn-lt"/>
              </a:rPr>
              <a:t>7. BorderPane</a:t>
            </a:r>
            <a:endParaRPr lang="zh-CN" altLang="en-US" sz="1333" dirty="0">
              <a:solidFill>
                <a:schemeClr val="bg1">
                  <a:lumMod val="50000"/>
                </a:schemeClr>
              </a:solidFill>
              <a:latin typeface="Helvetica" panose="020B0604020202030204" pitchFamily="34" charset="0"/>
              <a:cs typeface="+mn-ea"/>
              <a:sym typeface="+mn-lt"/>
            </a:endParaRPr>
          </a:p>
        </p:txBody>
      </p:sp>
      <p:sp>
        <p:nvSpPr>
          <p:cNvPr id="2" name="文本框 13">
            <a:extLst>
              <a:ext uri="{FF2B5EF4-FFF2-40B4-BE49-F238E27FC236}">
                <a16:creationId xmlns:a16="http://schemas.microsoft.com/office/drawing/2014/main" id="{141AAB7C-5644-4B88-B696-75DDB1FA0739}"/>
              </a:ext>
            </a:extLst>
          </p:cNvPr>
          <p:cNvSpPr txBox="1"/>
          <p:nvPr/>
        </p:nvSpPr>
        <p:spPr>
          <a:xfrm>
            <a:off x="2241323" y="209335"/>
            <a:ext cx="8183651" cy="707886"/>
          </a:xfrm>
          <a:prstGeom prst="rect">
            <a:avLst/>
          </a:prstGeom>
          <a:noFill/>
          <a:effectLst/>
        </p:spPr>
        <p:txBody>
          <a:bodyPr wrap="none" rtlCol="0">
            <a:spAutoFit/>
          </a:bodyPr>
          <a:lstStyle/>
          <a:p>
            <a:r>
              <a:rPr lang="vi-VN" altLang="zh-CN" sz="4000" b="1">
                <a:solidFill>
                  <a:srgbClr val="2A3D52"/>
                </a:solidFill>
                <a:latin typeface="Helvetica" panose="020B0604020202030204" pitchFamily="34" charset="0"/>
                <a:ea typeface="幼圆" panose="02010509060101010101" pitchFamily="49" charset="-122"/>
              </a:rPr>
              <a:t>Giới thiệu chung về </a:t>
            </a:r>
            <a:r>
              <a:rPr lang="en-US" altLang="zh-CN" sz="4000" b="1">
                <a:solidFill>
                  <a:srgbClr val="2A3D52"/>
                </a:solidFill>
                <a:latin typeface="Helvetica" panose="020B0604020202030204" pitchFamily="34" charset="0"/>
                <a:ea typeface="幼圆" panose="02010509060101010101" pitchFamily="49" charset="-122"/>
              </a:rPr>
              <a:t>Layout </a:t>
            </a:r>
            <a:r>
              <a:rPr lang="vi-VN" altLang="zh-CN" sz="4000" b="1">
                <a:solidFill>
                  <a:srgbClr val="2A3D52"/>
                </a:solidFill>
                <a:latin typeface="Helvetica" panose="020B0604020202030204" pitchFamily="34" charset="0"/>
                <a:ea typeface="幼圆" panose="02010509060101010101" pitchFamily="49" charset="-122"/>
              </a:rPr>
              <a:t>Pane</a:t>
            </a:r>
            <a:endParaRPr lang="en-US" altLang="zh-CN" sz="4000" b="1">
              <a:solidFill>
                <a:srgbClr val="2A3D52"/>
              </a:solidFill>
              <a:latin typeface="Helvetica" panose="020B0604020202030204" pitchFamily="34" charset="0"/>
              <a:ea typeface="幼圆" panose="02010509060101010101" pitchFamily="49" charset="-122"/>
            </a:endParaRPr>
          </a:p>
        </p:txBody>
      </p:sp>
      <p:pic>
        <p:nvPicPr>
          <p:cNvPr id="5" name="Picture 4">
            <a:extLst>
              <a:ext uri="{FF2B5EF4-FFF2-40B4-BE49-F238E27FC236}">
                <a16:creationId xmlns:a16="http://schemas.microsoft.com/office/drawing/2014/main" id="{5095EFBC-91C2-4AFF-8029-0ADC5E6EF8A1}"/>
              </a:ext>
            </a:extLst>
          </p:cNvPr>
          <p:cNvPicPr>
            <a:picLocks noChangeAspect="1"/>
          </p:cNvPicPr>
          <p:nvPr/>
        </p:nvPicPr>
        <p:blipFill>
          <a:blip r:embed="rId9"/>
          <a:stretch>
            <a:fillRect/>
          </a:stretch>
        </p:blipFill>
        <p:spPr>
          <a:xfrm>
            <a:off x="299988" y="1501949"/>
            <a:ext cx="5434033" cy="5128452"/>
          </a:xfrm>
          <a:prstGeom prst="rect">
            <a:avLst/>
          </a:prstGeom>
        </p:spPr>
      </p:pic>
    </p:spTree>
    <p:extLst>
      <p:ext uri="{BB962C8B-B14F-4D97-AF65-F5344CB8AC3E}">
        <p14:creationId xmlns:p14="http://schemas.microsoft.com/office/powerpoint/2010/main" val="425777601"/>
      </p:ext>
    </p:extLst>
  </p:cSld>
  <p:clrMapOvr>
    <a:masterClrMapping/>
  </p:clrMapOvr>
  <mc:AlternateContent xmlns:mc="http://schemas.openxmlformats.org/markup-compatibility/2006" xmlns:p15="http://schemas.microsoft.com/office/powerpoint/2012/main">
    <mc:Choice Requires="p15">
      <p:transition spd="slow" advClick="0">
        <p15:prstTrans prst="pageCurlDoub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5"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15"/>
                                        </p:tgtEl>
                                        <p:attrNameLst>
                                          <p:attrName>ppt_w</p:attrName>
                                        </p:attrNameLst>
                                      </p:cBhvr>
                                      <p:tavLst>
                                        <p:tav tm="0">
                                          <p:val>
                                            <p:strVal val="#ppt_w*.05"/>
                                          </p:val>
                                        </p:tav>
                                        <p:tav tm="100000">
                                          <p:val>
                                            <p:strVal val="#ppt_w"/>
                                          </p:val>
                                        </p:tav>
                                      </p:tavLst>
                                    </p:anim>
                                    <p:anim calcmode="lin" valueType="num">
                                      <p:cBhvr>
                                        <p:cTn id="14" dur="1000" fill="hold"/>
                                        <p:tgtEl>
                                          <p:spTgt spid="15"/>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15"/>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15"/>
                                        </p:tgtEl>
                                      </p:cBhvr>
                                    </p:animEffect>
                                  </p:childTnLst>
                                </p:cTn>
                              </p:par>
                            </p:childTnLst>
                          </p:cTn>
                        </p:par>
                        <p:par>
                          <p:cTn id="19" fill="hold">
                            <p:stCondLst>
                              <p:cond delay="1500"/>
                            </p:stCondLst>
                            <p:childTnLst>
                              <p:par>
                                <p:cTn id="20" presetID="21" presetClass="entr" presetSubtype="1"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heel(1)">
                                      <p:cBhvr>
                                        <p:cTn id="22" dur="500"/>
                                        <p:tgtEl>
                                          <p:spTgt spid="12"/>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p:cTn id="26" dur="500" fill="hold"/>
                                        <p:tgtEl>
                                          <p:spTgt spid="19"/>
                                        </p:tgtEl>
                                        <p:attrNameLst>
                                          <p:attrName>ppt_w</p:attrName>
                                        </p:attrNameLst>
                                      </p:cBhvr>
                                      <p:tavLst>
                                        <p:tav tm="0">
                                          <p:val>
                                            <p:fltVal val="0"/>
                                          </p:val>
                                        </p:tav>
                                        <p:tav tm="100000">
                                          <p:val>
                                            <p:strVal val="#ppt_w"/>
                                          </p:val>
                                        </p:tav>
                                      </p:tavLst>
                                    </p:anim>
                                    <p:anim calcmode="lin" valueType="num">
                                      <p:cBhvr>
                                        <p:cTn id="27" dur="500" fill="hold"/>
                                        <p:tgtEl>
                                          <p:spTgt spid="19"/>
                                        </p:tgtEl>
                                        <p:attrNameLst>
                                          <p:attrName>ppt_h</p:attrName>
                                        </p:attrNameLst>
                                      </p:cBhvr>
                                      <p:tavLst>
                                        <p:tav tm="0">
                                          <p:val>
                                            <p:fltVal val="0"/>
                                          </p:val>
                                        </p:tav>
                                        <p:tav tm="100000">
                                          <p:val>
                                            <p:strVal val="#ppt_h"/>
                                          </p:val>
                                        </p:tav>
                                      </p:tavLst>
                                    </p:anim>
                                    <p:animEffect transition="in" filter="fade">
                                      <p:cBhvr>
                                        <p:cTn id="28" dur="500"/>
                                        <p:tgtEl>
                                          <p:spTgt spid="19"/>
                                        </p:tgtEl>
                                      </p:cBhvr>
                                    </p:animEffect>
                                  </p:childTnLst>
                                </p:cTn>
                              </p:par>
                            </p:childTnLst>
                          </p:cTn>
                        </p:par>
                        <p:par>
                          <p:cTn id="29" fill="hold">
                            <p:stCondLst>
                              <p:cond delay="2500"/>
                            </p:stCondLst>
                            <p:childTnLst>
                              <p:par>
                                <p:cTn id="30" presetID="25"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33" dur="50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34" dur="500" accel="50000" fill="hold">
                                          <p:stCondLst>
                                            <p:cond delay="500"/>
                                          </p:stCondLst>
                                        </p:cTn>
                                        <p:tgtEl>
                                          <p:spTgt spid="17"/>
                                        </p:tgtEl>
                                        <p:attrNameLst>
                                          <p:attrName>ppt_w</p:attrName>
                                        </p:attrNameLst>
                                      </p:cBhvr>
                                      <p:tavLst>
                                        <p:tav tm="0">
                                          <p:val>
                                            <p:strVal val="#ppt_w*.05"/>
                                          </p:val>
                                        </p:tav>
                                        <p:tav tm="100000">
                                          <p:val>
                                            <p:strVal val="#ppt_w"/>
                                          </p:val>
                                        </p:tav>
                                      </p:tavLst>
                                    </p:anim>
                                    <p:anim calcmode="lin" valueType="num">
                                      <p:cBhvr>
                                        <p:cTn id="35" dur="1000" fill="hold"/>
                                        <p:tgtEl>
                                          <p:spTgt spid="17"/>
                                        </p:tgtEl>
                                        <p:attrNameLst>
                                          <p:attrName>ppt_h</p:attrName>
                                        </p:attrNameLst>
                                      </p:cBhvr>
                                      <p:tavLst>
                                        <p:tav tm="0">
                                          <p:val>
                                            <p:strVal val="#ppt_h"/>
                                          </p:val>
                                        </p:tav>
                                        <p:tav tm="100000">
                                          <p:val>
                                            <p:strVal val="#ppt_h"/>
                                          </p:val>
                                        </p:tav>
                                      </p:tavLst>
                                    </p:anim>
                                    <p:anim calcmode="lin" valueType="num">
                                      <p:cBhvr>
                                        <p:cTn id="36" dur="50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37" dur="50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38" dur="500" accel="50000" fill="hold">
                                          <p:stCondLst>
                                            <p:cond delay="500"/>
                                          </p:stCondLst>
                                        </p:cTn>
                                        <p:tgtEl>
                                          <p:spTgt spid="17"/>
                                        </p:tgtEl>
                                        <p:attrNameLst>
                                          <p:attrName>ppt_y</p:attrName>
                                        </p:attrNameLst>
                                      </p:cBhvr>
                                      <p:tavLst>
                                        <p:tav tm="0">
                                          <p:val>
                                            <p:strVal val="#ppt_y+.1"/>
                                          </p:val>
                                        </p:tav>
                                        <p:tav tm="100000">
                                          <p:val>
                                            <p:strVal val="#ppt_y"/>
                                          </p:val>
                                        </p:tav>
                                      </p:tavLst>
                                    </p:anim>
                                    <p:animEffect transition="in" filter="fade">
                                      <p:cBhvr>
                                        <p:cTn id="39" dur="1000" decel="50000">
                                          <p:stCondLst>
                                            <p:cond delay="0"/>
                                          </p:stCondLst>
                                        </p:cTn>
                                        <p:tgtEl>
                                          <p:spTgt spid="17"/>
                                        </p:tgtEl>
                                      </p:cBhvr>
                                    </p:animEffect>
                                  </p:childTnLst>
                                </p:cTn>
                              </p:par>
                            </p:childTnLst>
                          </p:cTn>
                        </p:par>
                        <p:par>
                          <p:cTn id="40" fill="hold">
                            <p:stCondLst>
                              <p:cond delay="3500"/>
                            </p:stCondLst>
                            <p:childTnLst>
                              <p:par>
                                <p:cTn id="41" presetID="21" presetClass="entr" presetSubtype="1"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heel(1)">
                                      <p:cBhvr>
                                        <p:cTn id="43" dur="500"/>
                                        <p:tgtEl>
                                          <p:spTgt spid="16"/>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a:srcRect/>
            <a:stretch>
              <a:fillRect t="-1" b="-441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1061" y="224306"/>
            <a:ext cx="675801" cy="1063241"/>
          </a:xfrm>
          <a:prstGeom prst="rect">
            <a:avLst/>
          </a:prstGeom>
        </p:spPr>
      </p:pic>
      <p:sp>
        <p:nvSpPr>
          <p:cNvPr id="14" name="文本框 13"/>
          <p:cNvSpPr txBox="1"/>
          <p:nvPr/>
        </p:nvSpPr>
        <p:spPr>
          <a:xfrm>
            <a:off x="2241323" y="209335"/>
            <a:ext cx="8183651" cy="707886"/>
          </a:xfrm>
          <a:prstGeom prst="rect">
            <a:avLst/>
          </a:prstGeom>
          <a:noFill/>
          <a:effectLst/>
        </p:spPr>
        <p:txBody>
          <a:bodyPr wrap="none" rtlCol="0">
            <a:spAutoFit/>
          </a:bodyPr>
          <a:lstStyle/>
          <a:p>
            <a:r>
              <a:rPr lang="vi-VN" altLang="zh-CN" sz="4000" b="1">
                <a:solidFill>
                  <a:srgbClr val="2A3D52"/>
                </a:solidFill>
                <a:latin typeface="Helvetica" panose="020B0604020202030204" pitchFamily="34" charset="0"/>
                <a:ea typeface="幼圆" panose="02010509060101010101" pitchFamily="49" charset="-122"/>
              </a:rPr>
              <a:t>Giới thiệu chung về </a:t>
            </a:r>
            <a:r>
              <a:rPr lang="en-US" altLang="zh-CN" sz="4000" b="1">
                <a:solidFill>
                  <a:srgbClr val="2A3D52"/>
                </a:solidFill>
                <a:latin typeface="Helvetica" panose="020B0604020202030204" pitchFamily="34" charset="0"/>
                <a:ea typeface="幼圆" panose="02010509060101010101" pitchFamily="49" charset="-122"/>
              </a:rPr>
              <a:t>Layout </a:t>
            </a:r>
            <a:r>
              <a:rPr lang="vi-VN" altLang="zh-CN" sz="4000" b="1">
                <a:solidFill>
                  <a:srgbClr val="2A3D52"/>
                </a:solidFill>
                <a:latin typeface="Helvetica" panose="020B0604020202030204" pitchFamily="34" charset="0"/>
                <a:ea typeface="幼圆" panose="02010509060101010101" pitchFamily="49" charset="-122"/>
              </a:rPr>
              <a:t>Pane</a:t>
            </a:r>
            <a:endParaRPr lang="en-US" altLang="zh-CN" sz="4000" b="1">
              <a:solidFill>
                <a:srgbClr val="2A3D52"/>
              </a:solidFill>
              <a:latin typeface="Helvetica" panose="020B0604020202030204" pitchFamily="34" charset="0"/>
              <a:ea typeface="幼圆" panose="02010509060101010101" pitchFamily="49" charset="-122"/>
            </a:endParaRPr>
          </a:p>
        </p:txBody>
      </p:sp>
      <p:grpSp>
        <p:nvGrpSpPr>
          <p:cNvPr id="17" name="组合 16"/>
          <p:cNvGrpSpPr/>
          <p:nvPr/>
        </p:nvGrpSpPr>
        <p:grpSpPr>
          <a:xfrm>
            <a:off x="5315561" y="2895396"/>
            <a:ext cx="4681538" cy="1276350"/>
            <a:chOff x="4016376" y="2663825"/>
            <a:chExt cx="4681538" cy="1276350"/>
          </a:xfrm>
          <a:solidFill>
            <a:srgbClr val="2A3D52"/>
          </a:solidFill>
        </p:grpSpPr>
        <p:sp>
          <p:nvSpPr>
            <p:cNvPr id="18" name="Freeform 6"/>
            <p:cNvSpPr>
              <a:spLocks/>
            </p:cNvSpPr>
            <p:nvPr/>
          </p:nvSpPr>
          <p:spPr bwMode="auto">
            <a:xfrm>
              <a:off x="4178301" y="2728913"/>
              <a:ext cx="4519613" cy="1211262"/>
            </a:xfrm>
            <a:custGeom>
              <a:avLst/>
              <a:gdLst>
                <a:gd name="T0" fmla="*/ 137 w 140"/>
                <a:gd name="T1" fmla="*/ 37 h 37"/>
                <a:gd name="T2" fmla="*/ 29 w 140"/>
                <a:gd name="T3" fmla="*/ 37 h 37"/>
                <a:gd name="T4" fmla="*/ 13 w 140"/>
                <a:gd name="T5" fmla="*/ 27 h 37"/>
                <a:gd name="T6" fmla="*/ 1 w 140"/>
                <a:gd name="T7" fmla="*/ 5 h 37"/>
                <a:gd name="T8" fmla="*/ 2 w 140"/>
                <a:gd name="T9" fmla="*/ 0 h 37"/>
                <a:gd name="T10" fmla="*/ 7 w 140"/>
                <a:gd name="T11" fmla="*/ 2 h 37"/>
                <a:gd name="T12" fmla="*/ 19 w 140"/>
                <a:gd name="T13" fmla="*/ 24 h 37"/>
                <a:gd name="T14" fmla="*/ 29 w 140"/>
                <a:gd name="T15" fmla="*/ 30 h 37"/>
                <a:gd name="T16" fmla="*/ 137 w 140"/>
                <a:gd name="T17" fmla="*/ 30 h 37"/>
                <a:gd name="T18" fmla="*/ 140 w 140"/>
                <a:gd name="T19" fmla="*/ 33 h 37"/>
                <a:gd name="T20" fmla="*/ 137 w 140"/>
                <a:gd name="T2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37">
                  <a:moveTo>
                    <a:pt x="137" y="37"/>
                  </a:moveTo>
                  <a:cubicBezTo>
                    <a:pt x="29" y="37"/>
                    <a:pt x="29" y="37"/>
                    <a:pt x="29" y="37"/>
                  </a:cubicBezTo>
                  <a:cubicBezTo>
                    <a:pt x="22" y="37"/>
                    <a:pt x="16" y="33"/>
                    <a:pt x="13" y="27"/>
                  </a:cubicBezTo>
                  <a:cubicBezTo>
                    <a:pt x="1" y="5"/>
                    <a:pt x="1" y="5"/>
                    <a:pt x="1" y="5"/>
                  </a:cubicBezTo>
                  <a:cubicBezTo>
                    <a:pt x="0" y="4"/>
                    <a:pt x="1" y="1"/>
                    <a:pt x="2" y="0"/>
                  </a:cubicBezTo>
                  <a:cubicBezTo>
                    <a:pt x="4" y="0"/>
                    <a:pt x="6" y="0"/>
                    <a:pt x="7" y="2"/>
                  </a:cubicBezTo>
                  <a:cubicBezTo>
                    <a:pt x="19" y="24"/>
                    <a:pt x="19" y="24"/>
                    <a:pt x="19" y="24"/>
                  </a:cubicBezTo>
                  <a:cubicBezTo>
                    <a:pt x="21" y="28"/>
                    <a:pt x="25" y="30"/>
                    <a:pt x="29" y="30"/>
                  </a:cubicBezTo>
                  <a:cubicBezTo>
                    <a:pt x="137" y="30"/>
                    <a:pt x="137" y="30"/>
                    <a:pt x="137" y="30"/>
                  </a:cubicBezTo>
                  <a:cubicBezTo>
                    <a:pt x="139" y="30"/>
                    <a:pt x="140" y="32"/>
                    <a:pt x="140" y="33"/>
                  </a:cubicBezTo>
                  <a:cubicBezTo>
                    <a:pt x="140" y="35"/>
                    <a:pt x="139" y="37"/>
                    <a:pt x="137"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19" name="Freeform 8"/>
            <p:cNvSpPr>
              <a:spLocks/>
            </p:cNvSpPr>
            <p:nvPr/>
          </p:nvSpPr>
          <p:spPr bwMode="auto">
            <a:xfrm>
              <a:off x="4016376" y="2663825"/>
              <a:ext cx="839788" cy="654050"/>
            </a:xfrm>
            <a:custGeom>
              <a:avLst/>
              <a:gdLst>
                <a:gd name="T0" fmla="*/ 3 w 26"/>
                <a:gd name="T1" fmla="*/ 20 h 20"/>
                <a:gd name="T2" fmla="*/ 2 w 26"/>
                <a:gd name="T3" fmla="*/ 20 h 20"/>
                <a:gd name="T4" fmla="*/ 1 w 26"/>
                <a:gd name="T5" fmla="*/ 16 h 20"/>
                <a:gd name="T6" fmla="*/ 6 w 26"/>
                <a:gd name="T7" fmla="*/ 2 h 20"/>
                <a:gd name="T8" fmla="*/ 10 w 26"/>
                <a:gd name="T9" fmla="*/ 0 h 20"/>
                <a:gd name="T10" fmla="*/ 24 w 26"/>
                <a:gd name="T11" fmla="*/ 5 h 20"/>
                <a:gd name="T12" fmla="*/ 25 w 26"/>
                <a:gd name="T13" fmla="*/ 9 h 20"/>
                <a:gd name="T14" fmla="*/ 22 w 26"/>
                <a:gd name="T15" fmla="*/ 11 h 20"/>
                <a:gd name="T16" fmla="*/ 10 w 26"/>
                <a:gd name="T17" fmla="*/ 7 h 20"/>
                <a:gd name="T18" fmla="*/ 6 w 26"/>
                <a:gd name="T19" fmla="*/ 18 h 20"/>
                <a:gd name="T20" fmla="*/ 3 w 26"/>
                <a:gd name="T2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0">
                  <a:moveTo>
                    <a:pt x="3" y="20"/>
                  </a:moveTo>
                  <a:cubicBezTo>
                    <a:pt x="3" y="20"/>
                    <a:pt x="3" y="20"/>
                    <a:pt x="2" y="20"/>
                  </a:cubicBezTo>
                  <a:cubicBezTo>
                    <a:pt x="1" y="19"/>
                    <a:pt x="0" y="18"/>
                    <a:pt x="1" y="16"/>
                  </a:cubicBezTo>
                  <a:cubicBezTo>
                    <a:pt x="6" y="2"/>
                    <a:pt x="6" y="2"/>
                    <a:pt x="6" y="2"/>
                  </a:cubicBezTo>
                  <a:cubicBezTo>
                    <a:pt x="6" y="1"/>
                    <a:pt x="8" y="0"/>
                    <a:pt x="10" y="0"/>
                  </a:cubicBezTo>
                  <a:cubicBezTo>
                    <a:pt x="24" y="5"/>
                    <a:pt x="24" y="5"/>
                    <a:pt x="24" y="5"/>
                  </a:cubicBezTo>
                  <a:cubicBezTo>
                    <a:pt x="25" y="6"/>
                    <a:pt x="26" y="8"/>
                    <a:pt x="25" y="9"/>
                  </a:cubicBezTo>
                  <a:cubicBezTo>
                    <a:pt x="25" y="11"/>
                    <a:pt x="23" y="12"/>
                    <a:pt x="22" y="11"/>
                  </a:cubicBezTo>
                  <a:cubicBezTo>
                    <a:pt x="10" y="7"/>
                    <a:pt x="10" y="7"/>
                    <a:pt x="10" y="7"/>
                  </a:cubicBezTo>
                  <a:cubicBezTo>
                    <a:pt x="6" y="18"/>
                    <a:pt x="6" y="18"/>
                    <a:pt x="6" y="18"/>
                  </a:cubicBezTo>
                  <a:cubicBezTo>
                    <a:pt x="6" y="19"/>
                    <a:pt x="5" y="20"/>
                    <a:pt x="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grpSp>
      <p:grpSp>
        <p:nvGrpSpPr>
          <p:cNvPr id="20" name="组合 19"/>
          <p:cNvGrpSpPr/>
          <p:nvPr/>
        </p:nvGrpSpPr>
        <p:grpSpPr>
          <a:xfrm>
            <a:off x="6833211" y="2436609"/>
            <a:ext cx="3227388" cy="1735137"/>
            <a:chOff x="5534026" y="2205038"/>
            <a:chExt cx="3227388" cy="1735137"/>
          </a:xfrm>
          <a:solidFill>
            <a:srgbClr val="2A3D52"/>
          </a:solidFill>
        </p:grpSpPr>
        <p:sp>
          <p:nvSpPr>
            <p:cNvPr id="21" name="Freeform 9"/>
            <p:cNvSpPr>
              <a:spLocks/>
            </p:cNvSpPr>
            <p:nvPr/>
          </p:nvSpPr>
          <p:spPr bwMode="auto">
            <a:xfrm>
              <a:off x="5695951" y="2271713"/>
              <a:ext cx="3065463" cy="1668462"/>
            </a:xfrm>
            <a:custGeom>
              <a:avLst/>
              <a:gdLst>
                <a:gd name="T0" fmla="*/ 92 w 95"/>
                <a:gd name="T1" fmla="*/ 51 h 51"/>
                <a:gd name="T2" fmla="*/ 36 w 95"/>
                <a:gd name="T3" fmla="*/ 51 h 51"/>
                <a:gd name="T4" fmla="*/ 20 w 95"/>
                <a:gd name="T5" fmla="*/ 41 h 51"/>
                <a:gd name="T6" fmla="*/ 1 w 95"/>
                <a:gd name="T7" fmla="*/ 6 h 51"/>
                <a:gd name="T8" fmla="*/ 2 w 95"/>
                <a:gd name="T9" fmla="*/ 1 h 51"/>
                <a:gd name="T10" fmla="*/ 7 w 95"/>
                <a:gd name="T11" fmla="*/ 3 h 51"/>
                <a:gd name="T12" fmla="*/ 26 w 95"/>
                <a:gd name="T13" fmla="*/ 38 h 51"/>
                <a:gd name="T14" fmla="*/ 36 w 95"/>
                <a:gd name="T15" fmla="*/ 44 h 51"/>
                <a:gd name="T16" fmla="*/ 92 w 95"/>
                <a:gd name="T17" fmla="*/ 44 h 51"/>
                <a:gd name="T18" fmla="*/ 95 w 95"/>
                <a:gd name="T19" fmla="*/ 47 h 51"/>
                <a:gd name="T20" fmla="*/ 92 w 95"/>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51">
                  <a:moveTo>
                    <a:pt x="92" y="51"/>
                  </a:moveTo>
                  <a:cubicBezTo>
                    <a:pt x="36" y="51"/>
                    <a:pt x="36" y="51"/>
                    <a:pt x="36" y="51"/>
                  </a:cubicBezTo>
                  <a:cubicBezTo>
                    <a:pt x="29" y="51"/>
                    <a:pt x="23" y="47"/>
                    <a:pt x="20" y="41"/>
                  </a:cubicBezTo>
                  <a:cubicBezTo>
                    <a:pt x="1" y="6"/>
                    <a:pt x="1" y="6"/>
                    <a:pt x="1" y="6"/>
                  </a:cubicBezTo>
                  <a:cubicBezTo>
                    <a:pt x="0" y="4"/>
                    <a:pt x="0" y="2"/>
                    <a:pt x="2" y="1"/>
                  </a:cubicBezTo>
                  <a:cubicBezTo>
                    <a:pt x="4" y="0"/>
                    <a:pt x="6" y="1"/>
                    <a:pt x="7" y="3"/>
                  </a:cubicBezTo>
                  <a:cubicBezTo>
                    <a:pt x="26" y="38"/>
                    <a:pt x="26" y="38"/>
                    <a:pt x="26" y="38"/>
                  </a:cubicBezTo>
                  <a:cubicBezTo>
                    <a:pt x="28" y="42"/>
                    <a:pt x="32" y="44"/>
                    <a:pt x="36" y="44"/>
                  </a:cubicBezTo>
                  <a:cubicBezTo>
                    <a:pt x="92" y="44"/>
                    <a:pt x="92" y="44"/>
                    <a:pt x="92" y="44"/>
                  </a:cubicBezTo>
                  <a:cubicBezTo>
                    <a:pt x="94" y="44"/>
                    <a:pt x="95" y="46"/>
                    <a:pt x="95" y="47"/>
                  </a:cubicBezTo>
                  <a:cubicBezTo>
                    <a:pt x="95" y="49"/>
                    <a:pt x="94" y="51"/>
                    <a:pt x="92"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22" name="Freeform 10"/>
            <p:cNvSpPr>
              <a:spLocks/>
            </p:cNvSpPr>
            <p:nvPr/>
          </p:nvSpPr>
          <p:spPr bwMode="auto">
            <a:xfrm>
              <a:off x="5534026" y="2205038"/>
              <a:ext cx="806450" cy="687387"/>
            </a:xfrm>
            <a:custGeom>
              <a:avLst/>
              <a:gdLst>
                <a:gd name="T0" fmla="*/ 3 w 25"/>
                <a:gd name="T1" fmla="*/ 21 h 21"/>
                <a:gd name="T2" fmla="*/ 2 w 25"/>
                <a:gd name="T3" fmla="*/ 21 h 21"/>
                <a:gd name="T4" fmla="*/ 0 w 25"/>
                <a:gd name="T5" fmla="*/ 17 h 21"/>
                <a:gd name="T6" fmla="*/ 5 w 25"/>
                <a:gd name="T7" fmla="*/ 3 h 21"/>
                <a:gd name="T8" fmla="*/ 9 w 25"/>
                <a:gd name="T9" fmla="*/ 1 h 21"/>
                <a:gd name="T10" fmla="*/ 23 w 25"/>
                <a:gd name="T11" fmla="*/ 6 h 21"/>
                <a:gd name="T12" fmla="*/ 25 w 25"/>
                <a:gd name="T13" fmla="*/ 10 h 21"/>
                <a:gd name="T14" fmla="*/ 21 w 25"/>
                <a:gd name="T15" fmla="*/ 12 h 21"/>
                <a:gd name="T16" fmla="*/ 10 w 25"/>
                <a:gd name="T17" fmla="*/ 8 h 21"/>
                <a:gd name="T18" fmla="*/ 6 w 25"/>
                <a:gd name="T19" fmla="*/ 19 h 21"/>
                <a:gd name="T20" fmla="*/ 3 w 25"/>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3" y="21"/>
                  </a:moveTo>
                  <a:cubicBezTo>
                    <a:pt x="3" y="21"/>
                    <a:pt x="2" y="21"/>
                    <a:pt x="2" y="21"/>
                  </a:cubicBezTo>
                  <a:cubicBezTo>
                    <a:pt x="0" y="20"/>
                    <a:pt x="0" y="18"/>
                    <a:pt x="0" y="17"/>
                  </a:cubicBezTo>
                  <a:cubicBezTo>
                    <a:pt x="5" y="3"/>
                    <a:pt x="5" y="3"/>
                    <a:pt x="5" y="3"/>
                  </a:cubicBezTo>
                  <a:cubicBezTo>
                    <a:pt x="6" y="1"/>
                    <a:pt x="7" y="0"/>
                    <a:pt x="9" y="1"/>
                  </a:cubicBezTo>
                  <a:cubicBezTo>
                    <a:pt x="23" y="6"/>
                    <a:pt x="23" y="6"/>
                    <a:pt x="23" y="6"/>
                  </a:cubicBezTo>
                  <a:cubicBezTo>
                    <a:pt x="25" y="7"/>
                    <a:pt x="25" y="8"/>
                    <a:pt x="25" y="10"/>
                  </a:cubicBezTo>
                  <a:cubicBezTo>
                    <a:pt x="24" y="12"/>
                    <a:pt x="23" y="12"/>
                    <a:pt x="21" y="12"/>
                  </a:cubicBezTo>
                  <a:cubicBezTo>
                    <a:pt x="10" y="8"/>
                    <a:pt x="10" y="8"/>
                    <a:pt x="10" y="8"/>
                  </a:cubicBezTo>
                  <a:cubicBezTo>
                    <a:pt x="6" y="19"/>
                    <a:pt x="6" y="19"/>
                    <a:pt x="6" y="19"/>
                  </a:cubicBezTo>
                  <a:cubicBezTo>
                    <a:pt x="5" y="20"/>
                    <a:pt x="4" y="21"/>
                    <a:pt x="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grpSp>
      <p:grpSp>
        <p:nvGrpSpPr>
          <p:cNvPr id="23" name="组合 22"/>
          <p:cNvGrpSpPr/>
          <p:nvPr/>
        </p:nvGrpSpPr>
        <p:grpSpPr>
          <a:xfrm>
            <a:off x="5929924" y="3941559"/>
            <a:ext cx="4002087" cy="1865312"/>
            <a:chOff x="4630739" y="3709988"/>
            <a:chExt cx="4002087" cy="1865312"/>
          </a:xfrm>
          <a:solidFill>
            <a:srgbClr val="2A3D52"/>
          </a:solidFill>
        </p:grpSpPr>
        <p:sp>
          <p:nvSpPr>
            <p:cNvPr id="24" name="Freeform 7"/>
            <p:cNvSpPr>
              <a:spLocks/>
            </p:cNvSpPr>
            <p:nvPr/>
          </p:nvSpPr>
          <p:spPr bwMode="auto">
            <a:xfrm>
              <a:off x="4791076" y="3709988"/>
              <a:ext cx="3841750" cy="1766887"/>
            </a:xfrm>
            <a:custGeom>
              <a:avLst/>
              <a:gdLst>
                <a:gd name="T0" fmla="*/ 4 w 119"/>
                <a:gd name="T1" fmla="*/ 54 h 54"/>
                <a:gd name="T2" fmla="*/ 2 w 119"/>
                <a:gd name="T3" fmla="*/ 54 h 54"/>
                <a:gd name="T4" fmla="*/ 1 w 119"/>
                <a:gd name="T5" fmla="*/ 49 h 54"/>
                <a:gd name="T6" fmla="*/ 21 w 119"/>
                <a:gd name="T7" fmla="*/ 13 h 54"/>
                <a:gd name="T8" fmla="*/ 42 w 119"/>
                <a:gd name="T9" fmla="*/ 0 h 54"/>
                <a:gd name="T10" fmla="*/ 115 w 119"/>
                <a:gd name="T11" fmla="*/ 0 h 54"/>
                <a:gd name="T12" fmla="*/ 119 w 119"/>
                <a:gd name="T13" fmla="*/ 3 h 54"/>
                <a:gd name="T14" fmla="*/ 115 w 119"/>
                <a:gd name="T15" fmla="*/ 7 h 54"/>
                <a:gd name="T16" fmla="*/ 42 w 119"/>
                <a:gd name="T17" fmla="*/ 7 h 54"/>
                <a:gd name="T18" fmla="*/ 27 w 119"/>
                <a:gd name="T19" fmla="*/ 16 h 54"/>
                <a:gd name="T20" fmla="*/ 7 w 119"/>
                <a:gd name="T21" fmla="*/ 53 h 54"/>
                <a:gd name="T22" fmla="*/ 4 w 119"/>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54">
                  <a:moveTo>
                    <a:pt x="4" y="54"/>
                  </a:moveTo>
                  <a:cubicBezTo>
                    <a:pt x="3" y="54"/>
                    <a:pt x="3" y="54"/>
                    <a:pt x="2" y="54"/>
                  </a:cubicBezTo>
                  <a:cubicBezTo>
                    <a:pt x="1" y="53"/>
                    <a:pt x="0" y="51"/>
                    <a:pt x="1" y="49"/>
                  </a:cubicBezTo>
                  <a:cubicBezTo>
                    <a:pt x="21" y="13"/>
                    <a:pt x="21" y="13"/>
                    <a:pt x="21" y="13"/>
                  </a:cubicBezTo>
                  <a:cubicBezTo>
                    <a:pt x="25" y="5"/>
                    <a:pt x="33" y="0"/>
                    <a:pt x="42" y="0"/>
                  </a:cubicBezTo>
                  <a:cubicBezTo>
                    <a:pt x="115" y="0"/>
                    <a:pt x="115" y="0"/>
                    <a:pt x="115" y="0"/>
                  </a:cubicBezTo>
                  <a:cubicBezTo>
                    <a:pt x="117" y="0"/>
                    <a:pt x="119" y="2"/>
                    <a:pt x="119" y="3"/>
                  </a:cubicBezTo>
                  <a:cubicBezTo>
                    <a:pt x="119" y="5"/>
                    <a:pt x="117" y="7"/>
                    <a:pt x="115" y="7"/>
                  </a:cubicBezTo>
                  <a:cubicBezTo>
                    <a:pt x="42" y="7"/>
                    <a:pt x="42" y="7"/>
                    <a:pt x="42" y="7"/>
                  </a:cubicBezTo>
                  <a:cubicBezTo>
                    <a:pt x="35" y="7"/>
                    <a:pt x="30" y="10"/>
                    <a:pt x="27" y="16"/>
                  </a:cubicBezTo>
                  <a:cubicBezTo>
                    <a:pt x="7" y="53"/>
                    <a:pt x="7" y="53"/>
                    <a:pt x="7" y="53"/>
                  </a:cubicBezTo>
                  <a:cubicBezTo>
                    <a:pt x="6" y="54"/>
                    <a:pt x="5" y="54"/>
                    <a:pt x="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25" name="Freeform 11"/>
            <p:cNvSpPr>
              <a:spLocks/>
            </p:cNvSpPr>
            <p:nvPr/>
          </p:nvSpPr>
          <p:spPr bwMode="auto">
            <a:xfrm>
              <a:off x="4630739" y="4887913"/>
              <a:ext cx="806450" cy="687387"/>
            </a:xfrm>
            <a:custGeom>
              <a:avLst/>
              <a:gdLst>
                <a:gd name="T0" fmla="*/ 7 w 25"/>
                <a:gd name="T1" fmla="*/ 21 h 21"/>
                <a:gd name="T2" fmla="*/ 4 w 25"/>
                <a:gd name="T3" fmla="*/ 19 h 21"/>
                <a:gd name="T4" fmla="*/ 1 w 25"/>
                <a:gd name="T5" fmla="*/ 4 h 21"/>
                <a:gd name="T6" fmla="*/ 3 w 25"/>
                <a:gd name="T7" fmla="*/ 0 h 21"/>
                <a:gd name="T8" fmla="*/ 7 w 25"/>
                <a:gd name="T9" fmla="*/ 2 h 21"/>
                <a:gd name="T10" fmla="*/ 9 w 25"/>
                <a:gd name="T11" fmla="*/ 15 h 21"/>
                <a:gd name="T12" fmla="*/ 21 w 25"/>
                <a:gd name="T13" fmla="*/ 12 h 21"/>
                <a:gd name="T14" fmla="*/ 25 w 25"/>
                <a:gd name="T15" fmla="*/ 15 h 21"/>
                <a:gd name="T16" fmla="*/ 23 w 25"/>
                <a:gd name="T17" fmla="*/ 18 h 21"/>
                <a:gd name="T18" fmla="*/ 7 w 25"/>
                <a:gd name="T19" fmla="*/ 21 h 21"/>
                <a:gd name="T20" fmla="*/ 7 w 25"/>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7" y="21"/>
                  </a:moveTo>
                  <a:cubicBezTo>
                    <a:pt x="5" y="21"/>
                    <a:pt x="4" y="20"/>
                    <a:pt x="4" y="19"/>
                  </a:cubicBezTo>
                  <a:cubicBezTo>
                    <a:pt x="1" y="4"/>
                    <a:pt x="1" y="4"/>
                    <a:pt x="1" y="4"/>
                  </a:cubicBezTo>
                  <a:cubicBezTo>
                    <a:pt x="0" y="2"/>
                    <a:pt x="1" y="0"/>
                    <a:pt x="3" y="0"/>
                  </a:cubicBezTo>
                  <a:cubicBezTo>
                    <a:pt x="5" y="0"/>
                    <a:pt x="6" y="1"/>
                    <a:pt x="7" y="2"/>
                  </a:cubicBezTo>
                  <a:cubicBezTo>
                    <a:pt x="9" y="15"/>
                    <a:pt x="9" y="15"/>
                    <a:pt x="9" y="15"/>
                  </a:cubicBezTo>
                  <a:cubicBezTo>
                    <a:pt x="21" y="12"/>
                    <a:pt x="21" y="12"/>
                    <a:pt x="21" y="12"/>
                  </a:cubicBezTo>
                  <a:cubicBezTo>
                    <a:pt x="23" y="12"/>
                    <a:pt x="25" y="13"/>
                    <a:pt x="25" y="15"/>
                  </a:cubicBezTo>
                  <a:cubicBezTo>
                    <a:pt x="25" y="16"/>
                    <a:pt x="24" y="18"/>
                    <a:pt x="23" y="18"/>
                  </a:cubicBezTo>
                  <a:cubicBezTo>
                    <a:pt x="7" y="21"/>
                    <a:pt x="7" y="21"/>
                    <a:pt x="7" y="21"/>
                  </a:cubicBezTo>
                  <a:cubicBezTo>
                    <a:pt x="7" y="21"/>
                    <a:pt x="7"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grpSp>
      <p:sp>
        <p:nvSpPr>
          <p:cNvPr id="26" name="任意多边形 25"/>
          <p:cNvSpPr>
            <a:spLocks/>
          </p:cNvSpPr>
          <p:nvPr/>
        </p:nvSpPr>
        <p:spPr bwMode="auto">
          <a:xfrm>
            <a:off x="7465627" y="3941559"/>
            <a:ext cx="6117800" cy="1668462"/>
          </a:xfrm>
          <a:custGeom>
            <a:avLst/>
            <a:gdLst>
              <a:gd name="connsiteX0" fmla="*/ 1368617 w 6117800"/>
              <a:gd name="connsiteY0" fmla="*/ 0 h 1668462"/>
              <a:gd name="connsiteX1" fmla="*/ 1595944 w 6117800"/>
              <a:gd name="connsiteY1" fmla="*/ 0 h 1668462"/>
              <a:gd name="connsiteX2" fmla="*/ 1714242 w 6117800"/>
              <a:gd name="connsiteY2" fmla="*/ 0 h 1668462"/>
              <a:gd name="connsiteX3" fmla="*/ 1794894 w 6117800"/>
              <a:gd name="connsiteY3" fmla="*/ 0 h 1668462"/>
              <a:gd name="connsiteX4" fmla="*/ 2660058 w 6117800"/>
              <a:gd name="connsiteY4" fmla="*/ 0 h 1668462"/>
              <a:gd name="connsiteX5" fmla="*/ 6117800 w 6117800"/>
              <a:gd name="connsiteY5" fmla="*/ 0 h 1668462"/>
              <a:gd name="connsiteX6" fmla="*/ 6117800 w 6117800"/>
              <a:gd name="connsiteY6" fmla="*/ 229268 h 1668462"/>
              <a:gd name="connsiteX7" fmla="*/ 1714242 w 6117800"/>
              <a:gd name="connsiteY7" fmla="*/ 229268 h 1668462"/>
              <a:gd name="connsiteX8" fmla="*/ 1714242 w 6117800"/>
              <a:gd name="connsiteY8" fmla="*/ 229014 h 1668462"/>
              <a:gd name="connsiteX9" fmla="*/ 1683911 w 6117800"/>
              <a:gd name="connsiteY9" fmla="*/ 229014 h 1668462"/>
              <a:gd name="connsiteX10" fmla="*/ 1368617 w 6117800"/>
              <a:gd name="connsiteY10" fmla="*/ 229014 h 1668462"/>
              <a:gd name="connsiteX11" fmla="*/ 884326 w 6117800"/>
              <a:gd name="connsiteY11" fmla="*/ 523461 h 1668462"/>
              <a:gd name="connsiteX12" fmla="*/ 414861 w 6117800"/>
              <a:gd name="connsiteY12" fmla="*/ 1415440 h 1668462"/>
              <a:gd name="connsiteX13" fmla="*/ 495482 w 6117800"/>
              <a:gd name="connsiteY13" fmla="*/ 1401850 h 1668462"/>
              <a:gd name="connsiteX14" fmla="*/ 659110 w 6117800"/>
              <a:gd name="connsiteY14" fmla="*/ 1374270 h 1668462"/>
              <a:gd name="connsiteX15" fmla="*/ 788396 w 6117800"/>
              <a:gd name="connsiteY15" fmla="*/ 1439646 h 1668462"/>
              <a:gd name="connsiteX16" fmla="*/ 723753 w 6117800"/>
              <a:gd name="connsiteY16" fmla="*/ 1570398 h 1668462"/>
              <a:gd name="connsiteX17" fmla="*/ 206609 w 6117800"/>
              <a:gd name="connsiteY17" fmla="*/ 1668462 h 1668462"/>
              <a:gd name="connsiteX18" fmla="*/ 109644 w 6117800"/>
              <a:gd name="connsiteY18" fmla="*/ 1570398 h 1668462"/>
              <a:gd name="connsiteX19" fmla="*/ 12679 w 6117800"/>
              <a:gd name="connsiteY19" fmla="*/ 1080077 h 1668462"/>
              <a:gd name="connsiteX20" fmla="*/ 77322 w 6117800"/>
              <a:gd name="connsiteY20" fmla="*/ 982013 h 1668462"/>
              <a:gd name="connsiteX21" fmla="*/ 206609 w 6117800"/>
              <a:gd name="connsiteY21" fmla="*/ 1047389 h 1668462"/>
              <a:gd name="connsiteX22" fmla="*/ 236579 w 6117800"/>
              <a:gd name="connsiteY22" fmla="*/ 1229248 h 1668462"/>
              <a:gd name="connsiteX23" fmla="*/ 243948 w 6117800"/>
              <a:gd name="connsiteY23" fmla="*/ 1273964 h 1668462"/>
              <a:gd name="connsiteX24" fmla="*/ 264964 w 6117800"/>
              <a:gd name="connsiteY24" fmla="*/ 1234034 h 1668462"/>
              <a:gd name="connsiteX25" fmla="*/ 690610 w 6117800"/>
              <a:gd name="connsiteY25" fmla="*/ 425312 h 1668462"/>
              <a:gd name="connsiteX26" fmla="*/ 1368617 w 6117800"/>
              <a:gd name="connsiteY26" fmla="*/ 0 h 166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117800" h="1668462">
                <a:moveTo>
                  <a:pt x="1368617" y="0"/>
                </a:moveTo>
                <a:cubicBezTo>
                  <a:pt x="1449332" y="0"/>
                  <a:pt x="1525003" y="0"/>
                  <a:pt x="1595944" y="0"/>
                </a:cubicBezTo>
                <a:lnTo>
                  <a:pt x="1714242" y="0"/>
                </a:lnTo>
                <a:lnTo>
                  <a:pt x="1794894" y="0"/>
                </a:lnTo>
                <a:cubicBezTo>
                  <a:pt x="2660058" y="0"/>
                  <a:pt x="2660058" y="0"/>
                  <a:pt x="2660058" y="0"/>
                </a:cubicBezTo>
                <a:lnTo>
                  <a:pt x="6117800" y="0"/>
                </a:lnTo>
                <a:lnTo>
                  <a:pt x="6117800" y="229268"/>
                </a:lnTo>
                <a:lnTo>
                  <a:pt x="1714242" y="229268"/>
                </a:lnTo>
                <a:lnTo>
                  <a:pt x="1714242" y="229014"/>
                </a:lnTo>
                <a:lnTo>
                  <a:pt x="1683911" y="229014"/>
                </a:lnTo>
                <a:cubicBezTo>
                  <a:pt x="1368617" y="229014"/>
                  <a:pt x="1368617" y="229014"/>
                  <a:pt x="1368617" y="229014"/>
                </a:cubicBezTo>
                <a:cubicBezTo>
                  <a:pt x="1174900" y="229014"/>
                  <a:pt x="981184" y="327163"/>
                  <a:pt x="884326" y="523461"/>
                </a:cubicBezTo>
                <a:lnTo>
                  <a:pt x="414861" y="1415440"/>
                </a:lnTo>
                <a:lnTo>
                  <a:pt x="495482" y="1401850"/>
                </a:lnTo>
                <a:cubicBezTo>
                  <a:pt x="659110" y="1374270"/>
                  <a:pt x="659110" y="1374270"/>
                  <a:pt x="659110" y="1374270"/>
                </a:cubicBezTo>
                <a:cubicBezTo>
                  <a:pt x="723753" y="1341582"/>
                  <a:pt x="788396" y="1374270"/>
                  <a:pt x="788396" y="1439646"/>
                </a:cubicBezTo>
                <a:cubicBezTo>
                  <a:pt x="788396" y="1505022"/>
                  <a:pt x="756075" y="1537710"/>
                  <a:pt x="723753" y="1570398"/>
                </a:cubicBezTo>
                <a:cubicBezTo>
                  <a:pt x="206609" y="1668462"/>
                  <a:pt x="206609" y="1668462"/>
                  <a:pt x="206609" y="1668462"/>
                </a:cubicBezTo>
                <a:cubicBezTo>
                  <a:pt x="141965" y="1668462"/>
                  <a:pt x="109644" y="1635774"/>
                  <a:pt x="109644" y="1570398"/>
                </a:cubicBezTo>
                <a:cubicBezTo>
                  <a:pt x="12679" y="1080077"/>
                  <a:pt x="12679" y="1080077"/>
                  <a:pt x="12679" y="1080077"/>
                </a:cubicBezTo>
                <a:cubicBezTo>
                  <a:pt x="-19642" y="1047389"/>
                  <a:pt x="12679" y="982013"/>
                  <a:pt x="77322" y="982013"/>
                </a:cubicBezTo>
                <a:cubicBezTo>
                  <a:pt x="141965" y="949325"/>
                  <a:pt x="174287" y="982013"/>
                  <a:pt x="206609" y="1047389"/>
                </a:cubicBezTo>
                <a:cubicBezTo>
                  <a:pt x="218729" y="1120937"/>
                  <a:pt x="228577" y="1180695"/>
                  <a:pt x="236579" y="1229248"/>
                </a:cubicBezTo>
                <a:lnTo>
                  <a:pt x="243948" y="1273964"/>
                </a:lnTo>
                <a:lnTo>
                  <a:pt x="264964" y="1234034"/>
                </a:lnTo>
                <a:cubicBezTo>
                  <a:pt x="690610" y="425312"/>
                  <a:pt x="690610" y="425312"/>
                  <a:pt x="690610" y="425312"/>
                </a:cubicBezTo>
                <a:cubicBezTo>
                  <a:pt x="819754" y="163582"/>
                  <a:pt x="1078042" y="0"/>
                  <a:pt x="1368617" y="0"/>
                </a:cubicBezTo>
                <a:close/>
              </a:path>
            </a:pathLst>
          </a:custGeom>
          <a:solidFill>
            <a:srgbClr val="2A3D52"/>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27" name="矩形 6"/>
          <p:cNvSpPr>
            <a:spLocks noChangeArrowheads="1"/>
          </p:cNvSpPr>
          <p:nvPr/>
        </p:nvSpPr>
        <p:spPr bwMode="auto">
          <a:xfrm>
            <a:off x="8284136" y="5761894"/>
            <a:ext cx="3571235" cy="656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vi-VN" altLang="zh-CN" sz="1600">
                <a:gradFill>
                  <a:gsLst>
                    <a:gs pos="100000">
                      <a:schemeClr val="tx1">
                        <a:lumMod val="85000"/>
                        <a:lumOff val="15000"/>
                      </a:schemeClr>
                    </a:gs>
                    <a:gs pos="0">
                      <a:schemeClr val="tx1">
                        <a:lumMod val="85000"/>
                        <a:lumOff val="15000"/>
                      </a:schemeClr>
                    </a:gs>
                  </a:gsLst>
                  <a:lin ang="0" scaled="0"/>
                </a:gradFill>
                <a:latin typeface="Helvetica" panose="020B0604020202030204" pitchFamily="34" charset="0"/>
                <a:ea typeface="微软雅黑" panose="020B0503020204020204" pitchFamily="34" charset="-122"/>
              </a:rPr>
              <a:t>Sắp xếp các node con thành một cột duy nhất</a:t>
            </a:r>
            <a:endParaRPr lang="en-US" altLang="zh-CN" sz="1600" dirty="0">
              <a:gradFill>
                <a:gsLst>
                  <a:gs pos="100000">
                    <a:schemeClr val="tx1">
                      <a:lumMod val="85000"/>
                      <a:lumOff val="15000"/>
                    </a:schemeClr>
                  </a:gs>
                  <a:gs pos="0">
                    <a:schemeClr val="tx1">
                      <a:lumMod val="85000"/>
                      <a:lumOff val="15000"/>
                    </a:schemeClr>
                  </a:gs>
                </a:gsLst>
                <a:lin ang="0" scaled="0"/>
              </a:gradFill>
              <a:latin typeface="Helvetica" panose="020B0604020202030204" pitchFamily="34" charset="0"/>
              <a:ea typeface="微软雅黑" panose="020B0503020204020204" pitchFamily="34" charset="-122"/>
            </a:endParaRPr>
          </a:p>
        </p:txBody>
      </p:sp>
      <p:sp>
        <p:nvSpPr>
          <p:cNvPr id="28" name="矩形 27"/>
          <p:cNvSpPr/>
          <p:nvPr/>
        </p:nvSpPr>
        <p:spPr>
          <a:xfrm>
            <a:off x="8400248" y="5093579"/>
            <a:ext cx="1767429" cy="540878"/>
          </a:xfrm>
          <a:prstGeom prst="rect">
            <a:avLst/>
          </a:prstGeom>
          <a:solidFill>
            <a:srgbClr val="FFFFFF"/>
          </a:solidFill>
          <a:ln>
            <a:solidFill>
              <a:srgbClr val="2A3D5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vi-VN" altLang="zh-CN" sz="2400" b="1">
                <a:solidFill>
                  <a:srgbClr val="2A3D52"/>
                </a:solidFill>
                <a:latin typeface="Helvetica" panose="020B0604020202030204" pitchFamily="34" charset="0"/>
                <a:ea typeface="微软雅黑" panose="020B0503020204020204" pitchFamily="34" charset="-122"/>
              </a:rPr>
              <a:t>VBox</a:t>
            </a:r>
            <a:endParaRPr lang="zh-CN" altLang="en-US" sz="2400" b="1" dirty="0">
              <a:solidFill>
                <a:srgbClr val="2A3D52"/>
              </a:solidFill>
              <a:latin typeface="Helvetica" panose="020B0604020202030204" pitchFamily="34" charset="0"/>
              <a:ea typeface="微软雅黑" panose="020B0503020204020204" pitchFamily="34" charset="-122"/>
            </a:endParaRPr>
          </a:p>
        </p:txBody>
      </p:sp>
      <p:sp>
        <p:nvSpPr>
          <p:cNvPr id="29" name="矩形 6"/>
          <p:cNvSpPr>
            <a:spLocks noChangeArrowheads="1"/>
          </p:cNvSpPr>
          <p:nvPr/>
        </p:nvSpPr>
        <p:spPr bwMode="auto">
          <a:xfrm>
            <a:off x="7696268" y="2511540"/>
            <a:ext cx="2235744" cy="656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vi-VN" altLang="zh-CN" sz="1600">
                <a:gradFill>
                  <a:gsLst>
                    <a:gs pos="100000">
                      <a:schemeClr val="tx1">
                        <a:lumMod val="85000"/>
                        <a:lumOff val="15000"/>
                      </a:schemeClr>
                    </a:gs>
                    <a:gs pos="0">
                      <a:schemeClr val="tx1">
                        <a:lumMod val="85000"/>
                        <a:lumOff val="15000"/>
                      </a:schemeClr>
                    </a:gs>
                  </a:gsLst>
                  <a:lin ang="0" scaled="0"/>
                </a:gradFill>
                <a:latin typeface="Helvetica" panose="020B0604020202030204" pitchFamily="34" charset="0"/>
                <a:ea typeface="微软雅黑" panose="020B0503020204020204" pitchFamily="34" charset="-122"/>
              </a:rPr>
              <a:t>Sắp xếp các node con theo cơ chế ngăn xếp</a:t>
            </a:r>
            <a:endParaRPr lang="en-US" altLang="zh-CN" sz="1600" dirty="0">
              <a:gradFill>
                <a:gsLst>
                  <a:gs pos="100000">
                    <a:schemeClr val="tx1">
                      <a:lumMod val="85000"/>
                      <a:lumOff val="15000"/>
                    </a:schemeClr>
                  </a:gs>
                  <a:gs pos="0">
                    <a:schemeClr val="tx1">
                      <a:lumMod val="85000"/>
                      <a:lumOff val="15000"/>
                    </a:schemeClr>
                  </a:gs>
                </a:gsLst>
                <a:lin ang="0" scaled="0"/>
              </a:gradFill>
              <a:latin typeface="Helvetica" panose="020B0604020202030204" pitchFamily="34" charset="0"/>
              <a:ea typeface="微软雅黑" panose="020B0503020204020204" pitchFamily="34" charset="-122"/>
            </a:endParaRPr>
          </a:p>
        </p:txBody>
      </p:sp>
      <p:sp>
        <p:nvSpPr>
          <p:cNvPr id="30" name="矩形 29"/>
          <p:cNvSpPr/>
          <p:nvPr/>
        </p:nvSpPr>
        <p:spPr>
          <a:xfrm>
            <a:off x="7737292" y="1929069"/>
            <a:ext cx="1767429" cy="540878"/>
          </a:xfrm>
          <a:prstGeom prst="rect">
            <a:avLst/>
          </a:prstGeom>
          <a:solidFill>
            <a:srgbClr val="FFFFFF"/>
          </a:solidFill>
          <a:ln>
            <a:solidFill>
              <a:srgbClr val="2A3D5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vi-VN" altLang="zh-CN" sz="2400" b="1">
                <a:solidFill>
                  <a:srgbClr val="2A3D52"/>
                </a:solidFill>
                <a:latin typeface="Helvetica" panose="020B0604020202030204" pitchFamily="34" charset="0"/>
                <a:ea typeface="微软雅黑" panose="020B0503020204020204" pitchFamily="34" charset="-122"/>
              </a:rPr>
              <a:t>StackPane</a:t>
            </a:r>
            <a:endParaRPr lang="zh-CN" altLang="en-US" sz="2400" b="1" dirty="0">
              <a:solidFill>
                <a:srgbClr val="2A3D52"/>
              </a:solidFill>
              <a:latin typeface="Helvetica" panose="020B0604020202030204" pitchFamily="34" charset="0"/>
              <a:ea typeface="微软雅黑" panose="020B0503020204020204" pitchFamily="34" charset="-122"/>
            </a:endParaRPr>
          </a:p>
        </p:txBody>
      </p:sp>
      <p:sp>
        <p:nvSpPr>
          <p:cNvPr id="31" name="矩形 6"/>
          <p:cNvSpPr>
            <a:spLocks noChangeArrowheads="1"/>
          </p:cNvSpPr>
          <p:nvPr/>
        </p:nvSpPr>
        <p:spPr bwMode="auto">
          <a:xfrm>
            <a:off x="4021755" y="6039124"/>
            <a:ext cx="3617906" cy="65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vi-VN" altLang="zh-CN" sz="1600">
                <a:gradFill>
                  <a:gsLst>
                    <a:gs pos="100000">
                      <a:schemeClr val="tx1">
                        <a:lumMod val="85000"/>
                        <a:lumOff val="15000"/>
                      </a:schemeClr>
                    </a:gs>
                    <a:gs pos="0">
                      <a:schemeClr val="tx1">
                        <a:lumMod val="85000"/>
                        <a:lumOff val="15000"/>
                      </a:schemeClr>
                    </a:gs>
                  </a:gsLst>
                  <a:lin ang="0" scaled="0"/>
                </a:gradFill>
                <a:latin typeface="Helvetica" panose="020B0604020202030204" pitchFamily="34" charset="0"/>
                <a:ea typeface="微软雅黑" panose="020B0503020204020204" pitchFamily="34" charset="-122"/>
              </a:rPr>
              <a:t>Xắp xếp các node con trong ngăn bố cục dưới dạng lưới 2 chiều</a:t>
            </a:r>
            <a:endParaRPr lang="en-US" altLang="zh-CN" sz="1600" dirty="0">
              <a:gradFill>
                <a:gsLst>
                  <a:gs pos="100000">
                    <a:schemeClr val="tx1">
                      <a:lumMod val="85000"/>
                      <a:lumOff val="15000"/>
                    </a:schemeClr>
                  </a:gs>
                  <a:gs pos="0">
                    <a:schemeClr val="tx1">
                      <a:lumMod val="85000"/>
                      <a:lumOff val="15000"/>
                    </a:schemeClr>
                  </a:gs>
                </a:gsLst>
                <a:lin ang="0" scaled="0"/>
              </a:gradFill>
              <a:latin typeface="Helvetica" panose="020B0604020202030204" pitchFamily="34" charset="0"/>
              <a:ea typeface="微软雅黑" panose="020B0503020204020204" pitchFamily="34" charset="-122"/>
            </a:endParaRPr>
          </a:p>
        </p:txBody>
      </p:sp>
      <p:sp>
        <p:nvSpPr>
          <p:cNvPr id="32" name="矩形 31"/>
          <p:cNvSpPr/>
          <p:nvPr/>
        </p:nvSpPr>
        <p:spPr>
          <a:xfrm>
            <a:off x="4101335" y="5417662"/>
            <a:ext cx="1767429" cy="540878"/>
          </a:xfrm>
          <a:prstGeom prst="rect">
            <a:avLst/>
          </a:prstGeom>
          <a:solidFill>
            <a:srgbClr val="FFFFFF"/>
          </a:solidFill>
          <a:ln>
            <a:solidFill>
              <a:srgbClr val="2A3D5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a:solidFill>
                  <a:srgbClr val="2A3D52"/>
                </a:solidFill>
                <a:latin typeface="Helvetica" panose="020B0604020202030204" pitchFamily="34" charset="0"/>
                <a:ea typeface="微软雅黑" panose="020B0503020204020204" pitchFamily="34" charset="-122"/>
              </a:rPr>
              <a:t>GridPane</a:t>
            </a:r>
            <a:endParaRPr lang="zh-CN" altLang="en-US" sz="2400" b="1" dirty="0">
              <a:solidFill>
                <a:srgbClr val="2A3D52"/>
              </a:solidFill>
              <a:latin typeface="Helvetica" panose="020B0604020202030204" pitchFamily="34" charset="0"/>
              <a:ea typeface="微软雅黑" panose="020B0503020204020204" pitchFamily="34" charset="-122"/>
            </a:endParaRPr>
          </a:p>
        </p:txBody>
      </p:sp>
      <p:sp>
        <p:nvSpPr>
          <p:cNvPr id="33" name="矩形 6"/>
          <p:cNvSpPr>
            <a:spLocks noChangeArrowheads="1"/>
          </p:cNvSpPr>
          <p:nvPr/>
        </p:nvSpPr>
        <p:spPr bwMode="auto">
          <a:xfrm>
            <a:off x="4434736" y="2140262"/>
            <a:ext cx="2398294" cy="951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vi-VN" altLang="zh-CN" sz="1600">
                <a:gradFill>
                  <a:gsLst>
                    <a:gs pos="100000">
                      <a:schemeClr val="tx1">
                        <a:lumMod val="85000"/>
                        <a:lumOff val="15000"/>
                      </a:schemeClr>
                    </a:gs>
                    <a:gs pos="0">
                      <a:schemeClr val="tx1">
                        <a:lumMod val="85000"/>
                        <a:lumOff val="15000"/>
                      </a:schemeClr>
                    </a:gs>
                  </a:gsLst>
                  <a:lin ang="0" scaled="0"/>
                </a:gradFill>
                <a:latin typeface="Helvetica" panose="020B0604020202030204" pitchFamily="34" charset="0"/>
                <a:ea typeface="微软雅黑" panose="020B0503020204020204" pitchFamily="34" charset="-122"/>
              </a:rPr>
              <a:t>Sắp xếp các node con thành một hàng duy nhất</a:t>
            </a:r>
            <a:endParaRPr lang="en-US" altLang="zh-CN" sz="1600" dirty="0">
              <a:gradFill>
                <a:gsLst>
                  <a:gs pos="100000">
                    <a:schemeClr val="tx1">
                      <a:lumMod val="85000"/>
                      <a:lumOff val="15000"/>
                    </a:schemeClr>
                  </a:gs>
                  <a:gs pos="0">
                    <a:schemeClr val="tx1">
                      <a:lumMod val="85000"/>
                      <a:lumOff val="15000"/>
                    </a:schemeClr>
                  </a:gs>
                </a:gsLst>
                <a:lin ang="0" scaled="0"/>
              </a:gradFill>
              <a:latin typeface="Helvetica" panose="020B0604020202030204" pitchFamily="34" charset="0"/>
              <a:ea typeface="微软雅黑" panose="020B0503020204020204" pitchFamily="34" charset="-122"/>
            </a:endParaRPr>
          </a:p>
        </p:txBody>
      </p:sp>
      <p:sp>
        <p:nvSpPr>
          <p:cNvPr id="35" name="矩形 34"/>
          <p:cNvSpPr/>
          <p:nvPr/>
        </p:nvSpPr>
        <p:spPr>
          <a:xfrm>
            <a:off x="4616038" y="1614249"/>
            <a:ext cx="1767429" cy="540878"/>
          </a:xfrm>
          <a:prstGeom prst="rect">
            <a:avLst/>
          </a:prstGeom>
          <a:solidFill>
            <a:srgbClr val="FFFFFF"/>
          </a:solidFill>
          <a:ln>
            <a:solidFill>
              <a:srgbClr val="2A3D5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vi-VN" altLang="zh-CN" sz="2400" b="1">
                <a:solidFill>
                  <a:srgbClr val="2A3D52"/>
                </a:solidFill>
                <a:latin typeface="Helvetica" panose="020B0604020202030204" pitchFamily="34" charset="0"/>
                <a:ea typeface="微软雅黑" panose="020B0503020204020204" pitchFamily="34" charset="-122"/>
              </a:rPr>
              <a:t>HBox</a:t>
            </a:r>
            <a:endParaRPr lang="zh-CN" altLang="en-US" sz="2400" b="1" dirty="0">
              <a:solidFill>
                <a:srgbClr val="2A3D52"/>
              </a:solidFill>
              <a:latin typeface="Helvetica" panose="020B0604020202030204" pitchFamily="34" charset="0"/>
              <a:ea typeface="微软雅黑" panose="020B0503020204020204" pitchFamily="34" charset="-122"/>
            </a:endParaRPr>
          </a:p>
        </p:txBody>
      </p:sp>
      <p:sp>
        <p:nvSpPr>
          <p:cNvPr id="36" name="矩形 6"/>
          <p:cNvSpPr>
            <a:spLocks noChangeArrowheads="1"/>
          </p:cNvSpPr>
          <p:nvPr/>
        </p:nvSpPr>
        <p:spPr bwMode="auto">
          <a:xfrm>
            <a:off x="408481" y="2141392"/>
            <a:ext cx="2532201" cy="951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vi-VN" altLang="zh-CN" sz="1600">
                <a:gradFill>
                  <a:gsLst>
                    <a:gs pos="100000">
                      <a:schemeClr val="tx1">
                        <a:lumMod val="85000"/>
                        <a:lumOff val="15000"/>
                      </a:schemeClr>
                    </a:gs>
                    <a:gs pos="0">
                      <a:schemeClr val="tx1">
                        <a:lumMod val="85000"/>
                        <a:lumOff val="15000"/>
                      </a:schemeClr>
                    </a:gs>
                  </a:gsLst>
                  <a:lin ang="0" scaled="0"/>
                </a:gradFill>
                <a:latin typeface="Helvetica" panose="020B0604020202030204" pitchFamily="34" charset="0"/>
                <a:ea typeface="微软雅黑" panose="020B0503020204020204" pitchFamily="34" charset="-122"/>
              </a:rPr>
              <a:t>Sắp xếp các node con thành 5 vùng top, left, right, center, bottom </a:t>
            </a:r>
            <a:endParaRPr lang="en-US" altLang="zh-CN" sz="1600" dirty="0">
              <a:gradFill>
                <a:gsLst>
                  <a:gs pos="100000">
                    <a:schemeClr val="tx1">
                      <a:lumMod val="85000"/>
                      <a:lumOff val="15000"/>
                    </a:schemeClr>
                  </a:gs>
                  <a:gs pos="0">
                    <a:schemeClr val="tx1">
                      <a:lumMod val="85000"/>
                      <a:lumOff val="15000"/>
                    </a:schemeClr>
                  </a:gs>
                </a:gsLst>
                <a:lin ang="0" scaled="0"/>
              </a:gradFill>
              <a:latin typeface="Helvetica" panose="020B0604020202030204" pitchFamily="34" charset="0"/>
              <a:ea typeface="微软雅黑" panose="020B0503020204020204" pitchFamily="34" charset="-122"/>
            </a:endParaRPr>
          </a:p>
        </p:txBody>
      </p:sp>
      <p:sp>
        <p:nvSpPr>
          <p:cNvPr id="37" name="矩形 36"/>
          <p:cNvSpPr/>
          <p:nvPr/>
        </p:nvSpPr>
        <p:spPr>
          <a:xfrm>
            <a:off x="790866" y="1652593"/>
            <a:ext cx="1767429" cy="540878"/>
          </a:xfrm>
          <a:prstGeom prst="rect">
            <a:avLst/>
          </a:prstGeom>
          <a:solidFill>
            <a:srgbClr val="FFFFFF"/>
          </a:solidFill>
          <a:ln>
            <a:solidFill>
              <a:srgbClr val="2A3D5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a:solidFill>
                  <a:srgbClr val="2A3D52"/>
                </a:solidFill>
                <a:latin typeface="Helvetica" panose="020B0604020202030204" pitchFamily="34" charset="0"/>
                <a:ea typeface="微软雅黑" panose="020B0503020204020204" pitchFamily="34" charset="-122"/>
              </a:rPr>
              <a:t>BorderPane</a:t>
            </a:r>
            <a:endParaRPr lang="zh-CN" altLang="en-US" sz="2400" b="1" dirty="0">
              <a:solidFill>
                <a:srgbClr val="2A3D52"/>
              </a:solidFill>
              <a:latin typeface="Helvetica" panose="020B0604020202030204" pitchFamily="34" charset="0"/>
              <a:ea typeface="微软雅黑" panose="020B0503020204020204" pitchFamily="34" charset="-122"/>
            </a:endParaRPr>
          </a:p>
        </p:txBody>
      </p:sp>
      <p:sp>
        <p:nvSpPr>
          <p:cNvPr id="38" name="矩形 31">
            <a:extLst>
              <a:ext uri="{FF2B5EF4-FFF2-40B4-BE49-F238E27FC236}">
                <a16:creationId xmlns:a16="http://schemas.microsoft.com/office/drawing/2014/main" id="{E1BC92ED-11CF-4917-8AAC-BDA1A8E9D61A}"/>
              </a:ext>
            </a:extLst>
          </p:cNvPr>
          <p:cNvSpPr/>
          <p:nvPr/>
        </p:nvSpPr>
        <p:spPr>
          <a:xfrm>
            <a:off x="10257346" y="3786213"/>
            <a:ext cx="1767429" cy="540878"/>
          </a:xfrm>
          <a:prstGeom prst="rect">
            <a:avLst/>
          </a:prstGeom>
          <a:solidFill>
            <a:srgbClr val="FFFFFF"/>
          </a:solidFill>
          <a:ln>
            <a:solidFill>
              <a:srgbClr val="2A3D5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vi-VN" altLang="zh-CN" sz="2400" b="1">
                <a:solidFill>
                  <a:srgbClr val="2A3D52"/>
                </a:solidFill>
                <a:latin typeface="Helvetica" panose="020B0604020202030204" pitchFamily="34" charset="0"/>
                <a:ea typeface="微软雅黑" panose="020B0503020204020204" pitchFamily="34" charset="-122"/>
              </a:rPr>
              <a:t>Pane</a:t>
            </a:r>
            <a:endParaRPr lang="zh-CN" altLang="en-US" sz="2400" b="1" dirty="0">
              <a:solidFill>
                <a:srgbClr val="2A3D52"/>
              </a:solidFill>
              <a:latin typeface="Helvetica" panose="020B0604020202030204" pitchFamily="34" charset="0"/>
              <a:ea typeface="微软雅黑" panose="020B0503020204020204" pitchFamily="34" charset="-122"/>
            </a:endParaRPr>
          </a:p>
        </p:txBody>
      </p:sp>
      <p:sp>
        <p:nvSpPr>
          <p:cNvPr id="39" name="矩形 6">
            <a:extLst>
              <a:ext uri="{FF2B5EF4-FFF2-40B4-BE49-F238E27FC236}">
                <a16:creationId xmlns:a16="http://schemas.microsoft.com/office/drawing/2014/main" id="{DDE6F58C-B0C1-4DF4-8202-5149AF17E296}"/>
              </a:ext>
            </a:extLst>
          </p:cNvPr>
          <p:cNvSpPr>
            <a:spLocks noChangeArrowheads="1"/>
          </p:cNvSpPr>
          <p:nvPr/>
        </p:nvSpPr>
        <p:spPr bwMode="auto">
          <a:xfrm>
            <a:off x="9098983" y="4334237"/>
            <a:ext cx="3571235" cy="36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vi-VN" altLang="zh-CN" sz="1600">
                <a:gradFill>
                  <a:gsLst>
                    <a:gs pos="100000">
                      <a:schemeClr val="tx1">
                        <a:lumMod val="85000"/>
                        <a:lumOff val="15000"/>
                      </a:schemeClr>
                    </a:gs>
                    <a:gs pos="0">
                      <a:schemeClr val="tx1">
                        <a:lumMod val="85000"/>
                        <a:lumOff val="15000"/>
                      </a:schemeClr>
                    </a:gs>
                  </a:gsLst>
                  <a:lin ang="0" scaled="0"/>
                </a:gradFill>
                <a:latin typeface="Helvetica" panose="020B0604020202030204" pitchFamily="34" charset="0"/>
                <a:ea typeface="微软雅黑" panose="020B0503020204020204" pitchFamily="34" charset="-122"/>
              </a:rPr>
              <a:t>Lớp cơ sở cho các layout pane </a:t>
            </a:r>
            <a:endParaRPr lang="en-US" altLang="zh-CN" sz="1600" dirty="0">
              <a:gradFill>
                <a:gsLst>
                  <a:gs pos="100000">
                    <a:schemeClr val="tx1">
                      <a:lumMod val="85000"/>
                      <a:lumOff val="15000"/>
                    </a:schemeClr>
                  </a:gs>
                  <a:gs pos="0">
                    <a:schemeClr val="tx1">
                      <a:lumMod val="85000"/>
                      <a:lumOff val="15000"/>
                    </a:schemeClr>
                  </a:gs>
                </a:gsLst>
                <a:lin ang="0" scaled="0"/>
              </a:gradFill>
              <a:latin typeface="Helvetica" panose="020B0604020202030204" pitchFamily="34" charset="0"/>
              <a:ea typeface="微软雅黑" panose="020B0503020204020204" pitchFamily="34" charset="-122"/>
            </a:endParaRPr>
          </a:p>
        </p:txBody>
      </p:sp>
      <p:grpSp>
        <p:nvGrpSpPr>
          <p:cNvPr id="41" name="组合 19">
            <a:extLst>
              <a:ext uri="{FF2B5EF4-FFF2-40B4-BE49-F238E27FC236}">
                <a16:creationId xmlns:a16="http://schemas.microsoft.com/office/drawing/2014/main" id="{E111C76D-A0AF-48DF-83E7-3ADFB78EDF18}"/>
              </a:ext>
            </a:extLst>
          </p:cNvPr>
          <p:cNvGrpSpPr/>
          <p:nvPr/>
        </p:nvGrpSpPr>
        <p:grpSpPr>
          <a:xfrm>
            <a:off x="2743997" y="2900512"/>
            <a:ext cx="4124614" cy="1266092"/>
            <a:chOff x="5534026" y="2205038"/>
            <a:chExt cx="3227388" cy="1735137"/>
          </a:xfrm>
          <a:solidFill>
            <a:srgbClr val="2A3D52"/>
          </a:solidFill>
        </p:grpSpPr>
        <p:sp>
          <p:nvSpPr>
            <p:cNvPr id="42" name="Freeform 9">
              <a:extLst>
                <a:ext uri="{FF2B5EF4-FFF2-40B4-BE49-F238E27FC236}">
                  <a16:creationId xmlns:a16="http://schemas.microsoft.com/office/drawing/2014/main" id="{6D3798EF-093C-43B9-B543-D0033B9C277F}"/>
                </a:ext>
              </a:extLst>
            </p:cNvPr>
            <p:cNvSpPr>
              <a:spLocks/>
            </p:cNvSpPr>
            <p:nvPr/>
          </p:nvSpPr>
          <p:spPr bwMode="auto">
            <a:xfrm>
              <a:off x="5695951" y="2271713"/>
              <a:ext cx="3065463" cy="1668462"/>
            </a:xfrm>
            <a:custGeom>
              <a:avLst/>
              <a:gdLst>
                <a:gd name="T0" fmla="*/ 92 w 95"/>
                <a:gd name="T1" fmla="*/ 51 h 51"/>
                <a:gd name="T2" fmla="*/ 36 w 95"/>
                <a:gd name="T3" fmla="*/ 51 h 51"/>
                <a:gd name="T4" fmla="*/ 20 w 95"/>
                <a:gd name="T5" fmla="*/ 41 h 51"/>
                <a:gd name="T6" fmla="*/ 1 w 95"/>
                <a:gd name="T7" fmla="*/ 6 h 51"/>
                <a:gd name="T8" fmla="*/ 2 w 95"/>
                <a:gd name="T9" fmla="*/ 1 h 51"/>
                <a:gd name="T10" fmla="*/ 7 w 95"/>
                <a:gd name="T11" fmla="*/ 3 h 51"/>
                <a:gd name="T12" fmla="*/ 26 w 95"/>
                <a:gd name="T13" fmla="*/ 38 h 51"/>
                <a:gd name="T14" fmla="*/ 36 w 95"/>
                <a:gd name="T15" fmla="*/ 44 h 51"/>
                <a:gd name="T16" fmla="*/ 92 w 95"/>
                <a:gd name="T17" fmla="*/ 44 h 51"/>
                <a:gd name="T18" fmla="*/ 95 w 95"/>
                <a:gd name="T19" fmla="*/ 47 h 51"/>
                <a:gd name="T20" fmla="*/ 92 w 95"/>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51">
                  <a:moveTo>
                    <a:pt x="92" y="51"/>
                  </a:moveTo>
                  <a:cubicBezTo>
                    <a:pt x="36" y="51"/>
                    <a:pt x="36" y="51"/>
                    <a:pt x="36" y="51"/>
                  </a:cubicBezTo>
                  <a:cubicBezTo>
                    <a:pt x="29" y="51"/>
                    <a:pt x="23" y="47"/>
                    <a:pt x="20" y="41"/>
                  </a:cubicBezTo>
                  <a:cubicBezTo>
                    <a:pt x="1" y="6"/>
                    <a:pt x="1" y="6"/>
                    <a:pt x="1" y="6"/>
                  </a:cubicBezTo>
                  <a:cubicBezTo>
                    <a:pt x="0" y="4"/>
                    <a:pt x="0" y="2"/>
                    <a:pt x="2" y="1"/>
                  </a:cubicBezTo>
                  <a:cubicBezTo>
                    <a:pt x="4" y="0"/>
                    <a:pt x="6" y="1"/>
                    <a:pt x="7" y="3"/>
                  </a:cubicBezTo>
                  <a:cubicBezTo>
                    <a:pt x="26" y="38"/>
                    <a:pt x="26" y="38"/>
                    <a:pt x="26" y="38"/>
                  </a:cubicBezTo>
                  <a:cubicBezTo>
                    <a:pt x="28" y="42"/>
                    <a:pt x="32" y="44"/>
                    <a:pt x="36" y="44"/>
                  </a:cubicBezTo>
                  <a:cubicBezTo>
                    <a:pt x="92" y="44"/>
                    <a:pt x="92" y="44"/>
                    <a:pt x="92" y="44"/>
                  </a:cubicBezTo>
                  <a:cubicBezTo>
                    <a:pt x="94" y="44"/>
                    <a:pt x="95" y="46"/>
                    <a:pt x="95" y="47"/>
                  </a:cubicBezTo>
                  <a:cubicBezTo>
                    <a:pt x="95" y="49"/>
                    <a:pt x="94" y="51"/>
                    <a:pt x="92"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43" name="Freeform 10">
              <a:extLst>
                <a:ext uri="{FF2B5EF4-FFF2-40B4-BE49-F238E27FC236}">
                  <a16:creationId xmlns:a16="http://schemas.microsoft.com/office/drawing/2014/main" id="{DA340B72-18E2-46B9-A3A3-F6A09916722C}"/>
                </a:ext>
              </a:extLst>
            </p:cNvPr>
            <p:cNvSpPr>
              <a:spLocks/>
            </p:cNvSpPr>
            <p:nvPr/>
          </p:nvSpPr>
          <p:spPr bwMode="auto">
            <a:xfrm>
              <a:off x="5534026" y="2205038"/>
              <a:ext cx="806450" cy="687387"/>
            </a:xfrm>
            <a:custGeom>
              <a:avLst/>
              <a:gdLst>
                <a:gd name="T0" fmla="*/ 3 w 25"/>
                <a:gd name="T1" fmla="*/ 21 h 21"/>
                <a:gd name="T2" fmla="*/ 2 w 25"/>
                <a:gd name="T3" fmla="*/ 21 h 21"/>
                <a:gd name="T4" fmla="*/ 0 w 25"/>
                <a:gd name="T5" fmla="*/ 17 h 21"/>
                <a:gd name="T6" fmla="*/ 5 w 25"/>
                <a:gd name="T7" fmla="*/ 3 h 21"/>
                <a:gd name="T8" fmla="*/ 9 w 25"/>
                <a:gd name="T9" fmla="*/ 1 h 21"/>
                <a:gd name="T10" fmla="*/ 23 w 25"/>
                <a:gd name="T11" fmla="*/ 6 h 21"/>
                <a:gd name="T12" fmla="*/ 25 w 25"/>
                <a:gd name="T13" fmla="*/ 10 h 21"/>
                <a:gd name="T14" fmla="*/ 21 w 25"/>
                <a:gd name="T15" fmla="*/ 12 h 21"/>
                <a:gd name="T16" fmla="*/ 10 w 25"/>
                <a:gd name="T17" fmla="*/ 8 h 21"/>
                <a:gd name="T18" fmla="*/ 6 w 25"/>
                <a:gd name="T19" fmla="*/ 19 h 21"/>
                <a:gd name="T20" fmla="*/ 3 w 25"/>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3" y="21"/>
                  </a:moveTo>
                  <a:cubicBezTo>
                    <a:pt x="3" y="21"/>
                    <a:pt x="2" y="21"/>
                    <a:pt x="2" y="21"/>
                  </a:cubicBezTo>
                  <a:cubicBezTo>
                    <a:pt x="0" y="20"/>
                    <a:pt x="0" y="18"/>
                    <a:pt x="0" y="17"/>
                  </a:cubicBezTo>
                  <a:cubicBezTo>
                    <a:pt x="5" y="3"/>
                    <a:pt x="5" y="3"/>
                    <a:pt x="5" y="3"/>
                  </a:cubicBezTo>
                  <a:cubicBezTo>
                    <a:pt x="6" y="1"/>
                    <a:pt x="7" y="0"/>
                    <a:pt x="9" y="1"/>
                  </a:cubicBezTo>
                  <a:cubicBezTo>
                    <a:pt x="23" y="6"/>
                    <a:pt x="23" y="6"/>
                    <a:pt x="23" y="6"/>
                  </a:cubicBezTo>
                  <a:cubicBezTo>
                    <a:pt x="25" y="7"/>
                    <a:pt x="25" y="8"/>
                    <a:pt x="25" y="10"/>
                  </a:cubicBezTo>
                  <a:cubicBezTo>
                    <a:pt x="24" y="12"/>
                    <a:pt x="23" y="12"/>
                    <a:pt x="21" y="12"/>
                  </a:cubicBezTo>
                  <a:cubicBezTo>
                    <a:pt x="10" y="8"/>
                    <a:pt x="10" y="8"/>
                    <a:pt x="10" y="8"/>
                  </a:cubicBezTo>
                  <a:cubicBezTo>
                    <a:pt x="6" y="19"/>
                    <a:pt x="6" y="19"/>
                    <a:pt x="6" y="19"/>
                  </a:cubicBezTo>
                  <a:cubicBezTo>
                    <a:pt x="5" y="20"/>
                    <a:pt x="4" y="21"/>
                    <a:pt x="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grpSp>
      <p:grpSp>
        <p:nvGrpSpPr>
          <p:cNvPr id="45" name="组合 19">
            <a:extLst>
              <a:ext uri="{FF2B5EF4-FFF2-40B4-BE49-F238E27FC236}">
                <a16:creationId xmlns:a16="http://schemas.microsoft.com/office/drawing/2014/main" id="{21F6B68D-AE88-470A-8C19-5F1086220594}"/>
              </a:ext>
            </a:extLst>
          </p:cNvPr>
          <p:cNvGrpSpPr/>
          <p:nvPr/>
        </p:nvGrpSpPr>
        <p:grpSpPr>
          <a:xfrm flipV="1">
            <a:off x="2323855" y="4006646"/>
            <a:ext cx="3299095" cy="1267516"/>
            <a:chOff x="5534026" y="2205038"/>
            <a:chExt cx="3227388" cy="1735137"/>
          </a:xfrm>
          <a:solidFill>
            <a:srgbClr val="2A3D52"/>
          </a:solidFill>
        </p:grpSpPr>
        <p:sp>
          <p:nvSpPr>
            <p:cNvPr id="46" name="Freeform 9">
              <a:extLst>
                <a:ext uri="{FF2B5EF4-FFF2-40B4-BE49-F238E27FC236}">
                  <a16:creationId xmlns:a16="http://schemas.microsoft.com/office/drawing/2014/main" id="{FAE9EA8D-16AF-464D-9277-D301569FDD0B}"/>
                </a:ext>
              </a:extLst>
            </p:cNvPr>
            <p:cNvSpPr>
              <a:spLocks/>
            </p:cNvSpPr>
            <p:nvPr/>
          </p:nvSpPr>
          <p:spPr bwMode="auto">
            <a:xfrm>
              <a:off x="5695951" y="2271713"/>
              <a:ext cx="3065463" cy="1668462"/>
            </a:xfrm>
            <a:custGeom>
              <a:avLst/>
              <a:gdLst>
                <a:gd name="T0" fmla="*/ 92 w 95"/>
                <a:gd name="T1" fmla="*/ 51 h 51"/>
                <a:gd name="T2" fmla="*/ 36 w 95"/>
                <a:gd name="T3" fmla="*/ 51 h 51"/>
                <a:gd name="T4" fmla="*/ 20 w 95"/>
                <a:gd name="T5" fmla="*/ 41 h 51"/>
                <a:gd name="T6" fmla="*/ 1 w 95"/>
                <a:gd name="T7" fmla="*/ 6 h 51"/>
                <a:gd name="T8" fmla="*/ 2 w 95"/>
                <a:gd name="T9" fmla="*/ 1 h 51"/>
                <a:gd name="T10" fmla="*/ 7 w 95"/>
                <a:gd name="T11" fmla="*/ 3 h 51"/>
                <a:gd name="T12" fmla="*/ 26 w 95"/>
                <a:gd name="T13" fmla="*/ 38 h 51"/>
                <a:gd name="T14" fmla="*/ 36 w 95"/>
                <a:gd name="T15" fmla="*/ 44 h 51"/>
                <a:gd name="T16" fmla="*/ 92 w 95"/>
                <a:gd name="T17" fmla="*/ 44 h 51"/>
                <a:gd name="T18" fmla="*/ 95 w 95"/>
                <a:gd name="T19" fmla="*/ 47 h 51"/>
                <a:gd name="T20" fmla="*/ 92 w 95"/>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51">
                  <a:moveTo>
                    <a:pt x="92" y="51"/>
                  </a:moveTo>
                  <a:cubicBezTo>
                    <a:pt x="36" y="51"/>
                    <a:pt x="36" y="51"/>
                    <a:pt x="36" y="51"/>
                  </a:cubicBezTo>
                  <a:cubicBezTo>
                    <a:pt x="29" y="51"/>
                    <a:pt x="23" y="47"/>
                    <a:pt x="20" y="41"/>
                  </a:cubicBezTo>
                  <a:cubicBezTo>
                    <a:pt x="1" y="6"/>
                    <a:pt x="1" y="6"/>
                    <a:pt x="1" y="6"/>
                  </a:cubicBezTo>
                  <a:cubicBezTo>
                    <a:pt x="0" y="4"/>
                    <a:pt x="0" y="2"/>
                    <a:pt x="2" y="1"/>
                  </a:cubicBezTo>
                  <a:cubicBezTo>
                    <a:pt x="4" y="0"/>
                    <a:pt x="6" y="1"/>
                    <a:pt x="7" y="3"/>
                  </a:cubicBezTo>
                  <a:cubicBezTo>
                    <a:pt x="26" y="38"/>
                    <a:pt x="26" y="38"/>
                    <a:pt x="26" y="38"/>
                  </a:cubicBezTo>
                  <a:cubicBezTo>
                    <a:pt x="28" y="42"/>
                    <a:pt x="32" y="44"/>
                    <a:pt x="36" y="44"/>
                  </a:cubicBezTo>
                  <a:cubicBezTo>
                    <a:pt x="92" y="44"/>
                    <a:pt x="92" y="44"/>
                    <a:pt x="92" y="44"/>
                  </a:cubicBezTo>
                  <a:cubicBezTo>
                    <a:pt x="94" y="44"/>
                    <a:pt x="95" y="46"/>
                    <a:pt x="95" y="47"/>
                  </a:cubicBezTo>
                  <a:cubicBezTo>
                    <a:pt x="95" y="49"/>
                    <a:pt x="94" y="51"/>
                    <a:pt x="92"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sp>
          <p:nvSpPr>
            <p:cNvPr id="47" name="Freeform 10">
              <a:extLst>
                <a:ext uri="{FF2B5EF4-FFF2-40B4-BE49-F238E27FC236}">
                  <a16:creationId xmlns:a16="http://schemas.microsoft.com/office/drawing/2014/main" id="{90D985E0-42AF-44D7-ABAA-A24867BBF321}"/>
                </a:ext>
              </a:extLst>
            </p:cNvPr>
            <p:cNvSpPr>
              <a:spLocks/>
            </p:cNvSpPr>
            <p:nvPr/>
          </p:nvSpPr>
          <p:spPr bwMode="auto">
            <a:xfrm>
              <a:off x="5534026" y="2205038"/>
              <a:ext cx="806450" cy="687387"/>
            </a:xfrm>
            <a:custGeom>
              <a:avLst/>
              <a:gdLst>
                <a:gd name="T0" fmla="*/ 3 w 25"/>
                <a:gd name="T1" fmla="*/ 21 h 21"/>
                <a:gd name="T2" fmla="*/ 2 w 25"/>
                <a:gd name="T3" fmla="*/ 21 h 21"/>
                <a:gd name="T4" fmla="*/ 0 w 25"/>
                <a:gd name="T5" fmla="*/ 17 h 21"/>
                <a:gd name="T6" fmla="*/ 5 w 25"/>
                <a:gd name="T7" fmla="*/ 3 h 21"/>
                <a:gd name="T8" fmla="*/ 9 w 25"/>
                <a:gd name="T9" fmla="*/ 1 h 21"/>
                <a:gd name="T10" fmla="*/ 23 w 25"/>
                <a:gd name="T11" fmla="*/ 6 h 21"/>
                <a:gd name="T12" fmla="*/ 25 w 25"/>
                <a:gd name="T13" fmla="*/ 10 h 21"/>
                <a:gd name="T14" fmla="*/ 21 w 25"/>
                <a:gd name="T15" fmla="*/ 12 h 21"/>
                <a:gd name="T16" fmla="*/ 10 w 25"/>
                <a:gd name="T17" fmla="*/ 8 h 21"/>
                <a:gd name="T18" fmla="*/ 6 w 25"/>
                <a:gd name="T19" fmla="*/ 19 h 21"/>
                <a:gd name="T20" fmla="*/ 3 w 25"/>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3" y="21"/>
                  </a:moveTo>
                  <a:cubicBezTo>
                    <a:pt x="3" y="21"/>
                    <a:pt x="2" y="21"/>
                    <a:pt x="2" y="21"/>
                  </a:cubicBezTo>
                  <a:cubicBezTo>
                    <a:pt x="0" y="20"/>
                    <a:pt x="0" y="18"/>
                    <a:pt x="0" y="17"/>
                  </a:cubicBezTo>
                  <a:cubicBezTo>
                    <a:pt x="5" y="3"/>
                    <a:pt x="5" y="3"/>
                    <a:pt x="5" y="3"/>
                  </a:cubicBezTo>
                  <a:cubicBezTo>
                    <a:pt x="6" y="1"/>
                    <a:pt x="7" y="0"/>
                    <a:pt x="9" y="1"/>
                  </a:cubicBezTo>
                  <a:cubicBezTo>
                    <a:pt x="23" y="6"/>
                    <a:pt x="23" y="6"/>
                    <a:pt x="23" y="6"/>
                  </a:cubicBezTo>
                  <a:cubicBezTo>
                    <a:pt x="25" y="7"/>
                    <a:pt x="25" y="8"/>
                    <a:pt x="25" y="10"/>
                  </a:cubicBezTo>
                  <a:cubicBezTo>
                    <a:pt x="24" y="12"/>
                    <a:pt x="23" y="12"/>
                    <a:pt x="21" y="12"/>
                  </a:cubicBezTo>
                  <a:cubicBezTo>
                    <a:pt x="10" y="8"/>
                    <a:pt x="10" y="8"/>
                    <a:pt x="10" y="8"/>
                  </a:cubicBezTo>
                  <a:cubicBezTo>
                    <a:pt x="6" y="19"/>
                    <a:pt x="6" y="19"/>
                    <a:pt x="6" y="19"/>
                  </a:cubicBezTo>
                  <a:cubicBezTo>
                    <a:pt x="5" y="20"/>
                    <a:pt x="4" y="21"/>
                    <a:pt x="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elvetica" panose="020B0604020202030204" pitchFamily="34" charset="0"/>
              </a:endParaRPr>
            </a:p>
          </p:txBody>
        </p:sp>
      </p:grpSp>
      <p:sp>
        <p:nvSpPr>
          <p:cNvPr id="48" name="矩形 36">
            <a:extLst>
              <a:ext uri="{FF2B5EF4-FFF2-40B4-BE49-F238E27FC236}">
                <a16:creationId xmlns:a16="http://schemas.microsoft.com/office/drawing/2014/main" id="{78EBA84F-0610-49F2-A8A4-D1A44018D939}"/>
              </a:ext>
            </a:extLst>
          </p:cNvPr>
          <p:cNvSpPr/>
          <p:nvPr/>
        </p:nvSpPr>
        <p:spPr>
          <a:xfrm>
            <a:off x="414975" y="4613345"/>
            <a:ext cx="1767429" cy="540878"/>
          </a:xfrm>
          <a:prstGeom prst="rect">
            <a:avLst/>
          </a:prstGeom>
          <a:solidFill>
            <a:srgbClr val="FFFFFF"/>
          </a:solidFill>
          <a:ln>
            <a:solidFill>
              <a:srgbClr val="2A3D5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a:solidFill>
                  <a:srgbClr val="2A3D52"/>
                </a:solidFill>
                <a:latin typeface="Helvetica" panose="020B0604020202030204" pitchFamily="34" charset="0"/>
                <a:ea typeface="微软雅黑" panose="020B0503020204020204" pitchFamily="34" charset="-122"/>
              </a:rPr>
              <a:t>FlowPane</a:t>
            </a:r>
            <a:endParaRPr lang="zh-CN" altLang="en-US" sz="2400" b="1" dirty="0">
              <a:solidFill>
                <a:srgbClr val="2A3D52"/>
              </a:solidFill>
              <a:latin typeface="Helvetica" panose="020B0604020202030204" pitchFamily="34" charset="0"/>
              <a:ea typeface="微软雅黑" panose="020B0503020204020204" pitchFamily="34" charset="-122"/>
            </a:endParaRPr>
          </a:p>
        </p:txBody>
      </p:sp>
      <p:sp>
        <p:nvSpPr>
          <p:cNvPr id="50" name="矩形 6">
            <a:extLst>
              <a:ext uri="{FF2B5EF4-FFF2-40B4-BE49-F238E27FC236}">
                <a16:creationId xmlns:a16="http://schemas.microsoft.com/office/drawing/2014/main" id="{E5E7E290-57F6-415C-9E50-DA955659DBB1}"/>
              </a:ext>
            </a:extLst>
          </p:cNvPr>
          <p:cNvSpPr>
            <a:spLocks noChangeArrowheads="1"/>
          </p:cNvSpPr>
          <p:nvPr/>
        </p:nvSpPr>
        <p:spPr bwMode="auto">
          <a:xfrm>
            <a:off x="107311" y="5232674"/>
            <a:ext cx="2832399" cy="951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lang="vi-VN" altLang="zh-CN" sz="1600">
                <a:gradFill>
                  <a:gsLst>
                    <a:gs pos="100000">
                      <a:schemeClr val="tx1">
                        <a:lumMod val="85000"/>
                        <a:lumOff val="15000"/>
                      </a:schemeClr>
                    </a:gs>
                    <a:gs pos="0">
                      <a:schemeClr val="tx1">
                        <a:lumMod val="85000"/>
                        <a:lumOff val="15000"/>
                      </a:schemeClr>
                    </a:gs>
                  </a:gsLst>
                  <a:lin ang="0" scaled="0"/>
                </a:gradFill>
                <a:latin typeface="Helvetica" panose="020B0604020202030204" pitchFamily="34" charset="0"/>
                <a:ea typeface="微软雅黑" panose="020B0503020204020204" pitchFamily="34" charset="-122"/>
              </a:rPr>
              <a:t>Sắp xếp các node con thành một hàng hoặc một cột duy nhất và tự căn chỉnh.</a:t>
            </a:r>
            <a:endParaRPr lang="en-US" altLang="zh-CN" sz="1600" dirty="0">
              <a:gradFill>
                <a:gsLst>
                  <a:gs pos="100000">
                    <a:schemeClr val="tx1">
                      <a:lumMod val="85000"/>
                      <a:lumOff val="15000"/>
                    </a:schemeClr>
                  </a:gs>
                  <a:gs pos="0">
                    <a:schemeClr val="tx1">
                      <a:lumMod val="85000"/>
                      <a:lumOff val="15000"/>
                    </a:schemeClr>
                  </a:gs>
                </a:gsLst>
                <a:lin ang="0" scaled="0"/>
              </a:gradFill>
              <a:latin typeface="Helvetica" panose="020B0604020202030204" pitchFamily="34" charset="0"/>
              <a:ea typeface="微软雅黑" panose="020B0503020204020204" pitchFamily="34" charset="-122"/>
            </a:endParaRPr>
          </a:p>
        </p:txBody>
      </p:sp>
    </p:spTree>
    <p:extLst>
      <p:ext uri="{BB962C8B-B14F-4D97-AF65-F5344CB8AC3E}">
        <p14:creationId xmlns:p14="http://schemas.microsoft.com/office/powerpoint/2010/main" val="1480169982"/>
      </p:ext>
    </p:extLst>
  </p:cSld>
  <p:clrMapOvr>
    <a:masterClrMapping/>
  </p:clrMapOvr>
  <p:transition spd="slow" advClick="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750" fill="hold"/>
                                        <p:tgtEl>
                                          <p:spTgt spid="38"/>
                                        </p:tgtEl>
                                        <p:attrNameLst>
                                          <p:attrName>ppt_x</p:attrName>
                                        </p:attrNameLst>
                                      </p:cBhvr>
                                      <p:tavLst>
                                        <p:tav tm="0">
                                          <p:val>
                                            <p:strVal val="0-#ppt_w/2"/>
                                          </p:val>
                                        </p:tav>
                                        <p:tav tm="100000">
                                          <p:val>
                                            <p:strVal val="#ppt_x"/>
                                          </p:val>
                                        </p:tav>
                                      </p:tavLst>
                                    </p:anim>
                                    <p:anim calcmode="lin" valueType="num">
                                      <p:cBhvr additive="base">
                                        <p:cTn id="8" dur="75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2" presetClass="entr" presetSubtype="8" fill="hold" grpId="0" nodeType="after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left)">
                                      <p:cBhvr>
                                        <p:cTn id="12" dur="750"/>
                                        <p:tgtEl>
                                          <p:spTgt spid="39"/>
                                        </p:tgtEl>
                                      </p:cBhvr>
                                    </p:animEffect>
                                  </p:childTnLst>
                                </p:cTn>
                              </p:par>
                            </p:childTnLst>
                          </p:cTn>
                        </p:par>
                        <p:par>
                          <p:cTn id="13" fill="hold">
                            <p:stCondLst>
                              <p:cond delay="1500"/>
                            </p:stCondLst>
                            <p:childTnLst>
                              <p:par>
                                <p:cTn id="14" presetID="22" presetClass="entr" presetSubtype="4"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750"/>
                                        <p:tgtEl>
                                          <p:spTgt spid="20"/>
                                        </p:tgtEl>
                                      </p:cBhvr>
                                    </p:animEffect>
                                  </p:childTnLst>
                                </p:cTn>
                              </p:par>
                            </p:childTnLst>
                          </p:cTn>
                        </p:par>
                        <p:par>
                          <p:cTn id="17" fill="hold">
                            <p:stCondLst>
                              <p:cond delay="2250"/>
                            </p:stCondLst>
                            <p:childTnLst>
                              <p:par>
                                <p:cTn id="18" presetID="2" presetClass="entr" presetSubtype="2"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750" fill="hold"/>
                                        <p:tgtEl>
                                          <p:spTgt spid="30"/>
                                        </p:tgtEl>
                                        <p:attrNameLst>
                                          <p:attrName>ppt_x</p:attrName>
                                        </p:attrNameLst>
                                      </p:cBhvr>
                                      <p:tavLst>
                                        <p:tav tm="0">
                                          <p:val>
                                            <p:strVal val="1+#ppt_w/2"/>
                                          </p:val>
                                        </p:tav>
                                        <p:tav tm="100000">
                                          <p:val>
                                            <p:strVal val="#ppt_x"/>
                                          </p:val>
                                        </p:tav>
                                      </p:tavLst>
                                    </p:anim>
                                    <p:anim calcmode="lin" valueType="num">
                                      <p:cBhvr additive="base">
                                        <p:cTn id="21" dur="750" fill="hold"/>
                                        <p:tgtEl>
                                          <p:spTgt spid="30"/>
                                        </p:tgtEl>
                                        <p:attrNameLst>
                                          <p:attrName>ppt_y</p:attrName>
                                        </p:attrNameLst>
                                      </p:cBhvr>
                                      <p:tavLst>
                                        <p:tav tm="0">
                                          <p:val>
                                            <p:strVal val="#ppt_y"/>
                                          </p:val>
                                        </p:tav>
                                        <p:tav tm="100000">
                                          <p:val>
                                            <p:strVal val="#ppt_y"/>
                                          </p:val>
                                        </p:tav>
                                      </p:tavLst>
                                    </p:anim>
                                  </p:childTnLst>
                                </p:cTn>
                              </p:par>
                            </p:childTnLst>
                          </p:cTn>
                        </p:par>
                        <p:par>
                          <p:cTn id="22" fill="hold">
                            <p:stCondLst>
                              <p:cond delay="3000"/>
                            </p:stCondLst>
                            <p:childTnLst>
                              <p:par>
                                <p:cTn id="23" presetID="22" presetClass="entr" presetSubtype="8"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left)">
                                      <p:cBhvr>
                                        <p:cTn id="25" dur="750"/>
                                        <p:tgtEl>
                                          <p:spTgt spid="29"/>
                                        </p:tgtEl>
                                      </p:cBhvr>
                                    </p:animEffect>
                                  </p:childTnLst>
                                </p:cTn>
                              </p:par>
                            </p:childTnLst>
                          </p:cTn>
                        </p:par>
                        <p:par>
                          <p:cTn id="26" fill="hold">
                            <p:stCondLst>
                              <p:cond delay="3750"/>
                            </p:stCondLst>
                            <p:childTnLst>
                              <p:par>
                                <p:cTn id="27" presetID="22" presetClass="entr" presetSubtype="2"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right)">
                                      <p:cBhvr>
                                        <p:cTn id="29" dur="750"/>
                                        <p:tgtEl>
                                          <p:spTgt spid="26"/>
                                        </p:tgtEl>
                                      </p:cBhvr>
                                    </p:animEffect>
                                  </p:childTnLst>
                                </p:cTn>
                              </p:par>
                            </p:childTnLst>
                          </p:cTn>
                        </p:par>
                        <p:par>
                          <p:cTn id="30" fill="hold">
                            <p:stCondLst>
                              <p:cond delay="4500"/>
                            </p:stCondLst>
                            <p:childTnLst>
                              <p:par>
                                <p:cTn id="31" presetID="2" presetClass="entr" presetSubtype="2"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750" fill="hold"/>
                                        <p:tgtEl>
                                          <p:spTgt spid="28"/>
                                        </p:tgtEl>
                                        <p:attrNameLst>
                                          <p:attrName>ppt_x</p:attrName>
                                        </p:attrNameLst>
                                      </p:cBhvr>
                                      <p:tavLst>
                                        <p:tav tm="0">
                                          <p:val>
                                            <p:strVal val="1+#ppt_w/2"/>
                                          </p:val>
                                        </p:tav>
                                        <p:tav tm="100000">
                                          <p:val>
                                            <p:strVal val="#ppt_x"/>
                                          </p:val>
                                        </p:tav>
                                      </p:tavLst>
                                    </p:anim>
                                    <p:anim calcmode="lin" valueType="num">
                                      <p:cBhvr additive="base">
                                        <p:cTn id="34" dur="750" fill="hold"/>
                                        <p:tgtEl>
                                          <p:spTgt spid="28"/>
                                        </p:tgtEl>
                                        <p:attrNameLst>
                                          <p:attrName>ppt_y</p:attrName>
                                        </p:attrNameLst>
                                      </p:cBhvr>
                                      <p:tavLst>
                                        <p:tav tm="0">
                                          <p:val>
                                            <p:strVal val="#ppt_y"/>
                                          </p:val>
                                        </p:tav>
                                        <p:tav tm="100000">
                                          <p:val>
                                            <p:strVal val="#ppt_y"/>
                                          </p:val>
                                        </p:tav>
                                      </p:tavLst>
                                    </p:anim>
                                  </p:childTnLst>
                                </p:cTn>
                              </p:par>
                            </p:childTnLst>
                          </p:cTn>
                        </p:par>
                        <p:par>
                          <p:cTn id="35" fill="hold">
                            <p:stCondLst>
                              <p:cond delay="5250"/>
                            </p:stCondLst>
                            <p:childTnLst>
                              <p:par>
                                <p:cTn id="36" presetID="22" presetClass="entr" presetSubtype="8"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750"/>
                                        <p:tgtEl>
                                          <p:spTgt spid="27"/>
                                        </p:tgtEl>
                                      </p:cBhvr>
                                    </p:animEffect>
                                  </p:childTnLst>
                                </p:cTn>
                              </p:par>
                            </p:childTnLst>
                          </p:cTn>
                        </p:par>
                        <p:par>
                          <p:cTn id="39" fill="hold">
                            <p:stCondLst>
                              <p:cond delay="6000"/>
                            </p:stCondLst>
                            <p:childTnLst>
                              <p:par>
                                <p:cTn id="40" presetID="22" presetClass="entr" presetSubtype="2"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right)">
                                      <p:cBhvr>
                                        <p:cTn id="42" dur="750"/>
                                        <p:tgtEl>
                                          <p:spTgt spid="17"/>
                                        </p:tgtEl>
                                      </p:cBhvr>
                                    </p:animEffect>
                                  </p:childTnLst>
                                </p:cTn>
                              </p:par>
                            </p:childTnLst>
                          </p:cTn>
                        </p:par>
                        <p:par>
                          <p:cTn id="43" fill="hold">
                            <p:stCondLst>
                              <p:cond delay="6750"/>
                            </p:stCondLst>
                            <p:childTnLst>
                              <p:par>
                                <p:cTn id="44" presetID="2" presetClass="entr" presetSubtype="8"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750" fill="hold"/>
                                        <p:tgtEl>
                                          <p:spTgt spid="35"/>
                                        </p:tgtEl>
                                        <p:attrNameLst>
                                          <p:attrName>ppt_x</p:attrName>
                                        </p:attrNameLst>
                                      </p:cBhvr>
                                      <p:tavLst>
                                        <p:tav tm="0">
                                          <p:val>
                                            <p:strVal val="0-#ppt_w/2"/>
                                          </p:val>
                                        </p:tav>
                                        <p:tav tm="100000">
                                          <p:val>
                                            <p:strVal val="#ppt_x"/>
                                          </p:val>
                                        </p:tav>
                                      </p:tavLst>
                                    </p:anim>
                                    <p:anim calcmode="lin" valueType="num">
                                      <p:cBhvr additive="base">
                                        <p:cTn id="47" dur="750" fill="hold"/>
                                        <p:tgtEl>
                                          <p:spTgt spid="35"/>
                                        </p:tgtEl>
                                        <p:attrNameLst>
                                          <p:attrName>ppt_y</p:attrName>
                                        </p:attrNameLst>
                                      </p:cBhvr>
                                      <p:tavLst>
                                        <p:tav tm="0">
                                          <p:val>
                                            <p:strVal val="#ppt_y"/>
                                          </p:val>
                                        </p:tav>
                                        <p:tav tm="100000">
                                          <p:val>
                                            <p:strVal val="#ppt_y"/>
                                          </p:val>
                                        </p:tav>
                                      </p:tavLst>
                                    </p:anim>
                                  </p:childTnLst>
                                </p:cTn>
                              </p:par>
                            </p:childTnLst>
                          </p:cTn>
                        </p:par>
                        <p:par>
                          <p:cTn id="48" fill="hold">
                            <p:stCondLst>
                              <p:cond delay="7500"/>
                            </p:stCondLst>
                            <p:childTnLst>
                              <p:par>
                                <p:cTn id="49" presetID="22" presetClass="entr" presetSubtype="8" fill="hold" grpId="0"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left)">
                                      <p:cBhvr>
                                        <p:cTn id="51" dur="750"/>
                                        <p:tgtEl>
                                          <p:spTgt spid="33"/>
                                        </p:tgtEl>
                                      </p:cBhvr>
                                    </p:animEffect>
                                  </p:childTnLst>
                                </p:cTn>
                              </p:par>
                            </p:childTnLst>
                          </p:cTn>
                        </p:par>
                        <p:par>
                          <p:cTn id="52" fill="hold">
                            <p:stCondLst>
                              <p:cond delay="8250"/>
                            </p:stCondLst>
                            <p:childTnLst>
                              <p:par>
                                <p:cTn id="53" presetID="22" presetClass="entr" presetSubtype="1"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up)">
                                      <p:cBhvr>
                                        <p:cTn id="55" dur="750"/>
                                        <p:tgtEl>
                                          <p:spTgt spid="23"/>
                                        </p:tgtEl>
                                      </p:cBhvr>
                                    </p:animEffect>
                                  </p:childTnLst>
                                </p:cTn>
                              </p:par>
                            </p:childTnLst>
                          </p:cTn>
                        </p:par>
                        <p:par>
                          <p:cTn id="56" fill="hold">
                            <p:stCondLst>
                              <p:cond delay="9000"/>
                            </p:stCondLst>
                            <p:childTnLst>
                              <p:par>
                                <p:cTn id="57" presetID="2" presetClass="entr" presetSubtype="8"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750" fill="hold"/>
                                        <p:tgtEl>
                                          <p:spTgt spid="32"/>
                                        </p:tgtEl>
                                        <p:attrNameLst>
                                          <p:attrName>ppt_x</p:attrName>
                                        </p:attrNameLst>
                                      </p:cBhvr>
                                      <p:tavLst>
                                        <p:tav tm="0">
                                          <p:val>
                                            <p:strVal val="0-#ppt_w/2"/>
                                          </p:val>
                                        </p:tav>
                                        <p:tav tm="100000">
                                          <p:val>
                                            <p:strVal val="#ppt_x"/>
                                          </p:val>
                                        </p:tav>
                                      </p:tavLst>
                                    </p:anim>
                                    <p:anim calcmode="lin" valueType="num">
                                      <p:cBhvr additive="base">
                                        <p:cTn id="60" dur="750" fill="hold"/>
                                        <p:tgtEl>
                                          <p:spTgt spid="32"/>
                                        </p:tgtEl>
                                        <p:attrNameLst>
                                          <p:attrName>ppt_y</p:attrName>
                                        </p:attrNameLst>
                                      </p:cBhvr>
                                      <p:tavLst>
                                        <p:tav tm="0">
                                          <p:val>
                                            <p:strVal val="#ppt_y"/>
                                          </p:val>
                                        </p:tav>
                                        <p:tav tm="100000">
                                          <p:val>
                                            <p:strVal val="#ppt_y"/>
                                          </p:val>
                                        </p:tav>
                                      </p:tavLst>
                                    </p:anim>
                                  </p:childTnLst>
                                </p:cTn>
                              </p:par>
                            </p:childTnLst>
                          </p:cTn>
                        </p:par>
                        <p:par>
                          <p:cTn id="61" fill="hold">
                            <p:stCondLst>
                              <p:cond delay="9750"/>
                            </p:stCondLst>
                            <p:childTnLst>
                              <p:par>
                                <p:cTn id="62" presetID="22" presetClass="entr" presetSubtype="8"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left)">
                                      <p:cBhvr>
                                        <p:cTn id="64" dur="750"/>
                                        <p:tgtEl>
                                          <p:spTgt spid="31"/>
                                        </p:tgtEl>
                                      </p:cBhvr>
                                    </p:animEffect>
                                  </p:childTnLst>
                                </p:cTn>
                              </p:par>
                            </p:childTnLst>
                          </p:cTn>
                        </p:par>
                        <p:par>
                          <p:cTn id="65" fill="hold">
                            <p:stCondLst>
                              <p:cond delay="10500"/>
                            </p:stCondLst>
                            <p:childTnLst>
                              <p:par>
                                <p:cTn id="66" presetID="22" presetClass="entr" presetSubtype="4" fill="hold" nodeType="after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wipe(down)">
                                      <p:cBhvr>
                                        <p:cTn id="68" dur="750"/>
                                        <p:tgtEl>
                                          <p:spTgt spid="41"/>
                                        </p:tgtEl>
                                      </p:cBhvr>
                                    </p:animEffect>
                                  </p:childTnLst>
                                </p:cTn>
                              </p:par>
                            </p:childTnLst>
                          </p:cTn>
                        </p:par>
                        <p:par>
                          <p:cTn id="69" fill="hold">
                            <p:stCondLst>
                              <p:cond delay="11250"/>
                            </p:stCondLst>
                            <p:childTnLst>
                              <p:par>
                                <p:cTn id="70" presetID="2" presetClass="entr" presetSubtype="8" fill="hold" grpId="0" nodeType="afterEffect">
                                  <p:stCondLst>
                                    <p:cond delay="0"/>
                                  </p:stCondLst>
                                  <p:childTnLst>
                                    <p:set>
                                      <p:cBhvr>
                                        <p:cTn id="71" dur="1" fill="hold">
                                          <p:stCondLst>
                                            <p:cond delay="0"/>
                                          </p:stCondLst>
                                        </p:cTn>
                                        <p:tgtEl>
                                          <p:spTgt spid="37"/>
                                        </p:tgtEl>
                                        <p:attrNameLst>
                                          <p:attrName>style.visibility</p:attrName>
                                        </p:attrNameLst>
                                      </p:cBhvr>
                                      <p:to>
                                        <p:strVal val="visible"/>
                                      </p:to>
                                    </p:set>
                                    <p:anim calcmode="lin" valueType="num">
                                      <p:cBhvr additive="base">
                                        <p:cTn id="72" dur="750" fill="hold"/>
                                        <p:tgtEl>
                                          <p:spTgt spid="37"/>
                                        </p:tgtEl>
                                        <p:attrNameLst>
                                          <p:attrName>ppt_x</p:attrName>
                                        </p:attrNameLst>
                                      </p:cBhvr>
                                      <p:tavLst>
                                        <p:tav tm="0">
                                          <p:val>
                                            <p:strVal val="0-#ppt_w/2"/>
                                          </p:val>
                                        </p:tav>
                                        <p:tav tm="100000">
                                          <p:val>
                                            <p:strVal val="#ppt_x"/>
                                          </p:val>
                                        </p:tav>
                                      </p:tavLst>
                                    </p:anim>
                                    <p:anim calcmode="lin" valueType="num">
                                      <p:cBhvr additive="base">
                                        <p:cTn id="73" dur="750" fill="hold"/>
                                        <p:tgtEl>
                                          <p:spTgt spid="37"/>
                                        </p:tgtEl>
                                        <p:attrNameLst>
                                          <p:attrName>ppt_y</p:attrName>
                                        </p:attrNameLst>
                                      </p:cBhvr>
                                      <p:tavLst>
                                        <p:tav tm="0">
                                          <p:val>
                                            <p:strVal val="#ppt_y"/>
                                          </p:val>
                                        </p:tav>
                                        <p:tav tm="100000">
                                          <p:val>
                                            <p:strVal val="#ppt_y"/>
                                          </p:val>
                                        </p:tav>
                                      </p:tavLst>
                                    </p:anim>
                                  </p:childTnLst>
                                </p:cTn>
                              </p:par>
                            </p:childTnLst>
                          </p:cTn>
                        </p:par>
                        <p:par>
                          <p:cTn id="74" fill="hold">
                            <p:stCondLst>
                              <p:cond delay="12000"/>
                            </p:stCondLst>
                            <p:childTnLst>
                              <p:par>
                                <p:cTn id="75" presetID="22" presetClass="entr" presetSubtype="8" fill="hold" grpId="0" nodeType="after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wipe(left)">
                                      <p:cBhvr>
                                        <p:cTn id="77" dur="750"/>
                                        <p:tgtEl>
                                          <p:spTgt spid="36"/>
                                        </p:tgtEl>
                                      </p:cBhvr>
                                    </p:animEffect>
                                  </p:childTnLst>
                                </p:cTn>
                              </p:par>
                            </p:childTnLst>
                          </p:cTn>
                        </p:par>
                        <p:par>
                          <p:cTn id="78" fill="hold">
                            <p:stCondLst>
                              <p:cond delay="12750"/>
                            </p:stCondLst>
                            <p:childTnLst>
                              <p:par>
                                <p:cTn id="79" presetID="22" presetClass="entr" presetSubtype="4" fill="hold" nodeType="after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wipe(down)">
                                      <p:cBhvr>
                                        <p:cTn id="81" dur="750"/>
                                        <p:tgtEl>
                                          <p:spTgt spid="45"/>
                                        </p:tgtEl>
                                      </p:cBhvr>
                                    </p:animEffect>
                                  </p:childTnLst>
                                </p:cTn>
                              </p:par>
                            </p:childTnLst>
                          </p:cTn>
                        </p:par>
                        <p:par>
                          <p:cTn id="82" fill="hold">
                            <p:stCondLst>
                              <p:cond delay="13500"/>
                            </p:stCondLst>
                            <p:childTnLst>
                              <p:par>
                                <p:cTn id="83" presetID="2" presetClass="entr" presetSubtype="8" fill="hold" grpId="0" nodeType="afterEffect">
                                  <p:stCondLst>
                                    <p:cond delay="0"/>
                                  </p:stCondLst>
                                  <p:childTnLst>
                                    <p:set>
                                      <p:cBhvr>
                                        <p:cTn id="84" dur="1" fill="hold">
                                          <p:stCondLst>
                                            <p:cond delay="0"/>
                                          </p:stCondLst>
                                        </p:cTn>
                                        <p:tgtEl>
                                          <p:spTgt spid="48"/>
                                        </p:tgtEl>
                                        <p:attrNameLst>
                                          <p:attrName>style.visibility</p:attrName>
                                        </p:attrNameLst>
                                      </p:cBhvr>
                                      <p:to>
                                        <p:strVal val="visible"/>
                                      </p:to>
                                    </p:set>
                                    <p:anim calcmode="lin" valueType="num">
                                      <p:cBhvr additive="base">
                                        <p:cTn id="85" dur="750" fill="hold"/>
                                        <p:tgtEl>
                                          <p:spTgt spid="48"/>
                                        </p:tgtEl>
                                        <p:attrNameLst>
                                          <p:attrName>ppt_x</p:attrName>
                                        </p:attrNameLst>
                                      </p:cBhvr>
                                      <p:tavLst>
                                        <p:tav tm="0">
                                          <p:val>
                                            <p:strVal val="0-#ppt_w/2"/>
                                          </p:val>
                                        </p:tav>
                                        <p:tav tm="100000">
                                          <p:val>
                                            <p:strVal val="#ppt_x"/>
                                          </p:val>
                                        </p:tav>
                                      </p:tavLst>
                                    </p:anim>
                                    <p:anim calcmode="lin" valueType="num">
                                      <p:cBhvr additive="base">
                                        <p:cTn id="86" dur="750" fill="hold"/>
                                        <p:tgtEl>
                                          <p:spTgt spid="48"/>
                                        </p:tgtEl>
                                        <p:attrNameLst>
                                          <p:attrName>ppt_y</p:attrName>
                                        </p:attrNameLst>
                                      </p:cBhvr>
                                      <p:tavLst>
                                        <p:tav tm="0">
                                          <p:val>
                                            <p:strVal val="#ppt_y"/>
                                          </p:val>
                                        </p:tav>
                                        <p:tav tm="100000">
                                          <p:val>
                                            <p:strVal val="#ppt_y"/>
                                          </p:val>
                                        </p:tav>
                                      </p:tavLst>
                                    </p:anim>
                                  </p:childTnLst>
                                </p:cTn>
                              </p:par>
                            </p:childTnLst>
                          </p:cTn>
                        </p:par>
                        <p:par>
                          <p:cTn id="87" fill="hold">
                            <p:stCondLst>
                              <p:cond delay="14250"/>
                            </p:stCondLst>
                            <p:childTnLst>
                              <p:par>
                                <p:cTn id="88" presetID="22" presetClass="entr" presetSubtype="8" fill="hold" grpId="0" nodeType="after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wipe(left)">
                                      <p:cBhvr>
                                        <p:cTn id="90" dur="7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0" grpId="0" animBg="1"/>
      <p:bldP spid="31" grpId="0"/>
      <p:bldP spid="32" grpId="0" animBg="1"/>
      <p:bldP spid="33" grpId="0"/>
      <p:bldP spid="35" grpId="0" animBg="1"/>
      <p:bldP spid="36" grpId="0"/>
      <p:bldP spid="37" grpId="0" animBg="1"/>
      <p:bldP spid="38" grpId="0" animBg="1"/>
      <p:bldP spid="39" grpId="0"/>
      <p:bldP spid="48" grpId="0" animBg="1"/>
      <p:bldP spid="5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韩式黑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1389</TotalTime>
  <Words>2011</Words>
  <Application>Microsoft Office PowerPoint</Application>
  <PresentationFormat>Widescreen</PresentationFormat>
  <Paragraphs>255</Paragraphs>
  <Slides>46</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华文细黑</vt:lpstr>
      <vt:lpstr>Agency FB</vt:lpstr>
      <vt:lpstr>Arial</vt:lpstr>
      <vt:lpstr>Calibri</vt:lpstr>
      <vt:lpstr>Calibri Light</vt:lpstr>
      <vt:lpstr>Haettenschweiler</vt:lpstr>
      <vt:lpstr>Helvetica</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韩式黑板</dc:title>
  <dc:creator>PC</dc:creator>
  <cp:lastModifiedBy>Manh Son Nguyen</cp:lastModifiedBy>
  <cp:revision>339</cp:revision>
  <dcterms:created xsi:type="dcterms:W3CDTF">2017-04-05T12:41:11Z</dcterms:created>
  <dcterms:modified xsi:type="dcterms:W3CDTF">2023-11-23T00:33:56Z</dcterms:modified>
</cp:coreProperties>
</file>